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27" r:id="rId1"/>
    <p:sldMasterId id="2147484678" r:id="rId2"/>
  </p:sldMasterIdLst>
  <p:notesMasterIdLst>
    <p:notesMasterId r:id="rId58"/>
  </p:notesMasterIdLst>
  <p:handoutMasterIdLst>
    <p:handoutMasterId r:id="rId59"/>
  </p:handoutMasterIdLst>
  <p:sldIdLst>
    <p:sldId id="345" r:id="rId3"/>
    <p:sldId id="310" r:id="rId4"/>
    <p:sldId id="311" r:id="rId5"/>
    <p:sldId id="312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4" r:id="rId20"/>
    <p:sldId id="363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91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80" r:id="rId38"/>
    <p:sldId id="381" r:id="rId39"/>
    <p:sldId id="382" r:id="rId40"/>
    <p:sldId id="383" r:id="rId41"/>
    <p:sldId id="386" r:id="rId42"/>
    <p:sldId id="387" r:id="rId43"/>
    <p:sldId id="388" r:id="rId44"/>
    <p:sldId id="389" r:id="rId45"/>
    <p:sldId id="390" r:id="rId46"/>
    <p:sldId id="348" r:id="rId47"/>
    <p:sldId id="349" r:id="rId48"/>
    <p:sldId id="392" r:id="rId49"/>
    <p:sldId id="393" r:id="rId50"/>
    <p:sldId id="396" r:id="rId51"/>
    <p:sldId id="397" r:id="rId52"/>
    <p:sldId id="398" r:id="rId53"/>
    <p:sldId id="394" r:id="rId54"/>
    <p:sldId id="395" r:id="rId55"/>
    <p:sldId id="399" r:id="rId56"/>
    <p:sldId id="347" r:id="rId57"/>
  </p:sldIdLst>
  <p:sldSz cx="10287000" cy="6858000" type="35mm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003300"/>
    <a:srgbClr val="006600"/>
    <a:srgbClr val="003399"/>
    <a:srgbClr val="008000"/>
    <a:srgbClr val="00FF00"/>
    <a:srgbClr val="0033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8" autoAdjust="0"/>
    <p:restoredTop sz="91006" autoAdjust="0"/>
  </p:normalViewPr>
  <p:slideViewPr>
    <p:cSldViewPr>
      <p:cViewPr varScale="1">
        <p:scale>
          <a:sx n="68" d="100"/>
          <a:sy n="68" d="100"/>
        </p:scale>
        <p:origin x="1074" y="60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22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AF3DAF-2C80-4588-8E15-A1D32653CC37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9791926B-DF1A-4201-BDC6-DD9FCED60D9D}">
      <dgm:prSet phldrT="[Text]" custT="1"/>
      <dgm:spPr>
        <a:xfrm>
          <a:off x="2956" y="447711"/>
          <a:ext cx="659977" cy="596948"/>
        </a:xfrm>
        <a:solidFill>
          <a:srgbClr val="DA1F28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Vision and Mission</a:t>
          </a:r>
        </a:p>
      </dgm:t>
    </dgm:pt>
    <dgm:pt modelId="{D290C07F-4014-4C33-8A46-04F3ACC8280A}" type="parTrans" cxnId="{F8F97CD1-A479-4CF0-962A-EEFF219CBC62}">
      <dgm:prSet/>
      <dgm:spPr/>
      <dgm:t>
        <a:bodyPr/>
        <a:lstStyle/>
        <a:p>
          <a:endParaRPr lang="en-US" sz="2800"/>
        </a:p>
      </dgm:t>
    </dgm:pt>
    <dgm:pt modelId="{A6A99FCE-446E-4031-A177-E4429E6E4D40}" type="sibTrans" cxnId="{F8F97CD1-A479-4CF0-962A-EEFF219CBC62}">
      <dgm:prSet/>
      <dgm:spPr/>
      <dgm:t>
        <a:bodyPr/>
        <a:lstStyle/>
        <a:p>
          <a:endParaRPr lang="en-US" sz="2800"/>
        </a:p>
      </dgm:t>
    </dgm:pt>
    <dgm:pt modelId="{7FD8ED8D-3794-4EBB-972B-841009C9C88B}">
      <dgm:prSet phldrT="[Text]" custT="1"/>
      <dgm:spPr>
        <a:xfrm>
          <a:off x="772930" y="447711"/>
          <a:ext cx="659977" cy="596948"/>
        </a:xfrm>
        <a:solidFill>
          <a:srgbClr val="EB641B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Demographic, Trends &amp; Market Analysis</a:t>
          </a:r>
        </a:p>
      </dgm:t>
    </dgm:pt>
    <dgm:pt modelId="{B71BCD76-E9C3-4261-970F-BD61EFF8BD56}" type="parTrans" cxnId="{55C2BFAA-4591-4ACF-99C5-85D38D4658ED}">
      <dgm:prSet/>
      <dgm:spPr/>
      <dgm:t>
        <a:bodyPr/>
        <a:lstStyle/>
        <a:p>
          <a:endParaRPr lang="en-US" sz="2800"/>
        </a:p>
      </dgm:t>
    </dgm:pt>
    <dgm:pt modelId="{87A259DA-7BC8-494B-879C-34D4AA4634E6}" type="sibTrans" cxnId="{55C2BFAA-4591-4ACF-99C5-85D38D4658ED}">
      <dgm:prSet/>
      <dgm:spPr/>
      <dgm:t>
        <a:bodyPr/>
        <a:lstStyle/>
        <a:p>
          <a:endParaRPr lang="en-US" sz="2800"/>
        </a:p>
      </dgm:t>
    </dgm:pt>
    <dgm:pt modelId="{503CDCAE-8536-4822-B88A-EE9B27E7739C}">
      <dgm:prSet phldrT="[Text]" custT="1"/>
      <dgm:spPr>
        <a:xfrm>
          <a:off x="1542904" y="447711"/>
          <a:ext cx="659977" cy="596948"/>
        </a:xfrm>
        <a:solidFill>
          <a:srgbClr val="39639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Community Center Assessment</a:t>
          </a:r>
        </a:p>
      </dgm:t>
    </dgm:pt>
    <dgm:pt modelId="{51EBB511-DFD6-4D36-BC4D-20632657F626}" type="parTrans" cxnId="{48C4E3F6-EAF3-40A4-A20B-882FD5AD78DD}">
      <dgm:prSet/>
      <dgm:spPr/>
      <dgm:t>
        <a:bodyPr/>
        <a:lstStyle/>
        <a:p>
          <a:endParaRPr lang="en-US" sz="2800"/>
        </a:p>
      </dgm:t>
    </dgm:pt>
    <dgm:pt modelId="{B785E6C2-2ED2-4787-A6E6-ED5DFEEC7DE2}" type="sibTrans" cxnId="{48C4E3F6-EAF3-40A4-A20B-882FD5AD78DD}">
      <dgm:prSet/>
      <dgm:spPr/>
      <dgm:t>
        <a:bodyPr/>
        <a:lstStyle/>
        <a:p>
          <a:endParaRPr lang="en-US" sz="2800"/>
        </a:p>
      </dgm:t>
    </dgm:pt>
    <dgm:pt modelId="{D1DC14B9-C78B-4266-BFA6-E0C0DD515AF3}">
      <dgm:prSet phldrT="[Text]" custT="1"/>
      <dgm:spPr>
        <a:xfrm>
          <a:off x="2312877" y="454749"/>
          <a:ext cx="659977" cy="596948"/>
        </a:xfrm>
        <a:solidFill>
          <a:srgbClr val="474B78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Public Input</a:t>
          </a:r>
        </a:p>
      </dgm:t>
    </dgm:pt>
    <dgm:pt modelId="{003A7947-2780-4422-BEF0-8DA622757CC2}" type="parTrans" cxnId="{99A78D7D-30D7-482F-853F-CA2BB976C4E3}">
      <dgm:prSet/>
      <dgm:spPr/>
      <dgm:t>
        <a:bodyPr/>
        <a:lstStyle/>
        <a:p>
          <a:endParaRPr lang="en-US" sz="2800"/>
        </a:p>
      </dgm:t>
    </dgm:pt>
    <dgm:pt modelId="{8B78621B-E640-4891-9D1F-958405B4CC05}" type="sibTrans" cxnId="{99A78D7D-30D7-482F-853F-CA2BB976C4E3}">
      <dgm:prSet/>
      <dgm:spPr/>
      <dgm:t>
        <a:bodyPr/>
        <a:lstStyle/>
        <a:p>
          <a:endParaRPr lang="en-US" sz="2800"/>
        </a:p>
      </dgm:t>
    </dgm:pt>
    <dgm:pt modelId="{942216DB-FA4F-4FA2-BC40-E7DAA723E8F1}">
      <dgm:prSet phldrT="[Text]" custT="1"/>
      <dgm:spPr>
        <a:xfrm>
          <a:off x="3082851" y="447711"/>
          <a:ext cx="659977" cy="596948"/>
        </a:xfrm>
        <a:solidFill>
          <a:srgbClr val="7D3C4A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Organizational Analysis &amp; Service Classification</a:t>
          </a:r>
        </a:p>
      </dgm:t>
    </dgm:pt>
    <dgm:pt modelId="{BE838AB0-621C-44FB-BFDF-9816577AB057}" type="parTrans" cxnId="{2739292A-BEDC-4A58-8B7C-C420BACA6E1D}">
      <dgm:prSet/>
      <dgm:spPr/>
      <dgm:t>
        <a:bodyPr/>
        <a:lstStyle/>
        <a:p>
          <a:endParaRPr lang="en-US" sz="2800"/>
        </a:p>
      </dgm:t>
    </dgm:pt>
    <dgm:pt modelId="{6AD4658E-7421-4111-BB5F-C81BDA583D05}" type="sibTrans" cxnId="{2739292A-BEDC-4A58-8B7C-C420BACA6E1D}">
      <dgm:prSet/>
      <dgm:spPr/>
      <dgm:t>
        <a:bodyPr/>
        <a:lstStyle/>
        <a:p>
          <a:endParaRPr lang="en-US" sz="2800"/>
        </a:p>
      </dgm:t>
    </dgm:pt>
    <dgm:pt modelId="{C334426D-2C6E-4F6D-818B-0FE42E909FF1}">
      <dgm:prSet phldrT="[Text]" custT="1"/>
      <dgm:spPr>
        <a:xfrm>
          <a:off x="3852825" y="447711"/>
          <a:ext cx="659977" cy="596948"/>
        </a:xfrm>
        <a:solidFill>
          <a:srgbClr val="DA1F28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sz="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r>
            <a:rPr lang="en-US" sz="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Operational &amp; Business Analysis</a:t>
          </a:r>
        </a:p>
        <a:p>
          <a:endParaRPr lang="en-US" sz="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B5FAE1C-969F-4D49-A804-2C319B17DD3C}" type="parTrans" cxnId="{553D3367-F583-464F-8CFF-057A95C085EB}">
      <dgm:prSet/>
      <dgm:spPr/>
      <dgm:t>
        <a:bodyPr/>
        <a:lstStyle/>
        <a:p>
          <a:endParaRPr lang="en-US" sz="2800"/>
        </a:p>
      </dgm:t>
    </dgm:pt>
    <dgm:pt modelId="{6FC1BE06-4F08-4F71-B69F-6DF8C32DDE86}" type="sibTrans" cxnId="{553D3367-F583-464F-8CFF-057A95C085EB}">
      <dgm:prSet/>
      <dgm:spPr/>
      <dgm:t>
        <a:bodyPr/>
        <a:lstStyle/>
        <a:p>
          <a:endParaRPr lang="en-US" sz="2800"/>
        </a:p>
      </dgm:t>
    </dgm:pt>
    <dgm:pt modelId="{68B0313B-108A-4C1A-B2FC-362F4F8D0B74}">
      <dgm:prSet phldrT="[Text]" custT="1"/>
      <dgm:spPr>
        <a:xfrm>
          <a:off x="4622798" y="447711"/>
          <a:ext cx="659977" cy="596948"/>
        </a:xfrm>
        <a:solidFill>
          <a:srgbClr val="EB641B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Financial &amp; Operations Strategy</a:t>
          </a:r>
        </a:p>
      </dgm:t>
    </dgm:pt>
    <dgm:pt modelId="{EA83B2EA-7F7C-4278-9921-87A09F8A9DF8}" type="parTrans" cxnId="{B6859324-F68F-483D-A7DB-32E1D457C2CB}">
      <dgm:prSet/>
      <dgm:spPr/>
      <dgm:t>
        <a:bodyPr/>
        <a:lstStyle/>
        <a:p>
          <a:endParaRPr lang="en-US" sz="2800"/>
        </a:p>
      </dgm:t>
    </dgm:pt>
    <dgm:pt modelId="{3F311D3C-37D7-4B1F-8CF5-78DAF0882865}" type="sibTrans" cxnId="{B6859324-F68F-483D-A7DB-32E1D457C2CB}">
      <dgm:prSet/>
      <dgm:spPr/>
      <dgm:t>
        <a:bodyPr/>
        <a:lstStyle/>
        <a:p>
          <a:endParaRPr lang="en-US" sz="2800"/>
        </a:p>
      </dgm:t>
    </dgm:pt>
    <dgm:pt modelId="{2F4A413B-1E56-44BF-A77C-24C76AB0C76C}">
      <dgm:prSet phldrT="[Text]" custT="1"/>
      <dgm:spPr>
        <a:xfrm>
          <a:off x="5392772" y="447711"/>
          <a:ext cx="659977" cy="596948"/>
        </a:xfrm>
        <a:solidFill>
          <a:srgbClr val="39639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Assessment and Operating Plan</a:t>
          </a:r>
        </a:p>
      </dgm:t>
    </dgm:pt>
    <dgm:pt modelId="{EE80FDA6-09C7-4BE6-AC6E-F5F31EAAF578}" type="parTrans" cxnId="{605465BA-F880-4512-B108-C91733EB09F8}">
      <dgm:prSet/>
      <dgm:spPr/>
      <dgm:t>
        <a:bodyPr/>
        <a:lstStyle/>
        <a:p>
          <a:endParaRPr lang="en-US" sz="2800"/>
        </a:p>
      </dgm:t>
    </dgm:pt>
    <dgm:pt modelId="{4A24E85B-28B8-4732-8609-C32AF49C8DB8}" type="sibTrans" cxnId="{605465BA-F880-4512-B108-C91733EB09F8}">
      <dgm:prSet/>
      <dgm:spPr/>
      <dgm:t>
        <a:bodyPr/>
        <a:lstStyle/>
        <a:p>
          <a:endParaRPr lang="en-US" sz="2800"/>
        </a:p>
      </dgm:t>
    </dgm:pt>
    <dgm:pt modelId="{22310600-47D2-4FF5-A538-3B38F34695A6}" type="pres">
      <dgm:prSet presAssocID="{EDAF3DAF-2C80-4588-8E15-A1D32653CC37}" presName="CompostProcess" presStyleCnt="0">
        <dgm:presLayoutVars>
          <dgm:dir/>
          <dgm:resizeHandles val="exact"/>
        </dgm:presLayoutVars>
      </dgm:prSet>
      <dgm:spPr/>
    </dgm:pt>
    <dgm:pt modelId="{E52AF4F3-97C4-4F40-B545-8B3D15783DEB}" type="pres">
      <dgm:prSet presAssocID="{EDAF3DAF-2C80-4588-8E15-A1D32653CC37}" presName="arrow" presStyleLbl="bgShp" presStyleIdx="0" presStyleCnt="1"/>
      <dgm:spPr>
        <a:xfrm>
          <a:off x="454178" y="0"/>
          <a:ext cx="5147350" cy="1492370"/>
        </a:xfrm>
        <a:prstGeom prst="rightArrow">
          <a:avLst/>
        </a:prstGeom>
        <a:solidFill>
          <a:srgbClr val="DA1F28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B4D4E106-0471-4009-8528-F1C2906D641A}" type="pres">
      <dgm:prSet presAssocID="{EDAF3DAF-2C80-4588-8E15-A1D32653CC37}" presName="linearProcess" presStyleCnt="0"/>
      <dgm:spPr/>
    </dgm:pt>
    <dgm:pt modelId="{856E09CA-A7EA-4A11-A44E-6C84924216FC}" type="pres">
      <dgm:prSet presAssocID="{9791926B-DF1A-4201-BDC6-DD9FCED60D9D}" presName="textNode" presStyleLbl="node1" presStyleIdx="0" presStyleCnt="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272CD10-3616-453C-996B-AD8870770303}" type="pres">
      <dgm:prSet presAssocID="{A6A99FCE-446E-4031-A177-E4429E6E4D40}" presName="sibTrans" presStyleCnt="0"/>
      <dgm:spPr/>
    </dgm:pt>
    <dgm:pt modelId="{D0BA6DB1-0F4A-45E8-AB2F-6E8FDA895779}" type="pres">
      <dgm:prSet presAssocID="{7FD8ED8D-3794-4EBB-972B-841009C9C88B}" presName="textNode" presStyleLbl="node1" presStyleIdx="1" presStyleCnt="8" custScaleX="11753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E0C10301-16A4-4054-AFF6-3D1412627B8A}" type="pres">
      <dgm:prSet presAssocID="{87A259DA-7BC8-494B-879C-34D4AA4634E6}" presName="sibTrans" presStyleCnt="0"/>
      <dgm:spPr/>
    </dgm:pt>
    <dgm:pt modelId="{7F891CC0-958F-412F-98D8-2AEC529CDF0C}" type="pres">
      <dgm:prSet presAssocID="{503CDCAE-8536-4822-B88A-EE9B27E7739C}" presName="textNode" presStyleLbl="node1" presStyleIdx="2" presStyleCnt="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1F74332-E4FE-4776-A683-C78CC1D1D4A1}" type="pres">
      <dgm:prSet presAssocID="{B785E6C2-2ED2-4787-A6E6-ED5DFEEC7DE2}" presName="sibTrans" presStyleCnt="0"/>
      <dgm:spPr/>
    </dgm:pt>
    <dgm:pt modelId="{2DF46946-45DA-4BBA-B7C0-876D8E2D811E}" type="pres">
      <dgm:prSet presAssocID="{D1DC14B9-C78B-4266-BFA6-E0C0DD515AF3}" presName="textNode" presStyleLbl="node1" presStyleIdx="3" presStyleCnt="8" custLinFactNeighborY="117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37B0B65-2A81-48F8-A81F-E0B6C99BE9C7}" type="pres">
      <dgm:prSet presAssocID="{8B78621B-E640-4891-9D1F-958405B4CC05}" presName="sibTrans" presStyleCnt="0"/>
      <dgm:spPr/>
    </dgm:pt>
    <dgm:pt modelId="{F12F5858-651E-43F0-9415-57D8977C85CC}" type="pres">
      <dgm:prSet presAssocID="{942216DB-FA4F-4FA2-BC40-E7DAA723E8F1}" presName="textNode" presStyleLbl="node1" presStyleIdx="4" presStyleCnt="8" custScaleX="133461" custLinFactNeighborX="271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FD0CDCF2-A8D8-4582-A426-D7D0EE4E4699}" type="pres">
      <dgm:prSet presAssocID="{6AD4658E-7421-4111-BB5F-C81BDA583D05}" presName="sibTrans" presStyleCnt="0"/>
      <dgm:spPr/>
    </dgm:pt>
    <dgm:pt modelId="{8A9AE891-B90E-4C5E-A24D-E8AD67DDD1A5}" type="pres">
      <dgm:prSet presAssocID="{C334426D-2C6E-4F6D-818B-0FE42E909FF1}" presName="textNode" presStyleLbl="node1" presStyleIdx="5" presStyleCnt="8" custScaleY="9771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FE449FC3-EEF5-4541-87F8-8A60075EF316}" type="pres">
      <dgm:prSet presAssocID="{6FC1BE06-4F08-4F71-B69F-6DF8C32DDE86}" presName="sibTrans" presStyleCnt="0"/>
      <dgm:spPr/>
    </dgm:pt>
    <dgm:pt modelId="{B6940A65-9D28-4435-A12B-40A97B6C1EF7}" type="pres">
      <dgm:prSet presAssocID="{68B0313B-108A-4C1A-B2FC-362F4F8D0B74}" presName="textNode" presStyleLbl="node1" presStyleIdx="6" presStyleCnt="8" custScaleX="109167" custLinFactNeighborY="47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A8D464C9-D05C-4DEA-9B7F-DAC31BC9F878}" type="pres">
      <dgm:prSet presAssocID="{3F311D3C-37D7-4B1F-8CF5-78DAF0882865}" presName="sibTrans" presStyleCnt="0"/>
      <dgm:spPr/>
    </dgm:pt>
    <dgm:pt modelId="{3F710195-B66F-41D7-833B-E8FF7387AA7B}" type="pres">
      <dgm:prSet presAssocID="{2F4A413B-1E56-44BF-A77C-24C76AB0C76C}" presName="textNode" presStyleLbl="node1" presStyleIdx="7" presStyleCnt="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48C4E3F6-EAF3-40A4-A20B-882FD5AD78DD}" srcId="{EDAF3DAF-2C80-4588-8E15-A1D32653CC37}" destId="{503CDCAE-8536-4822-B88A-EE9B27E7739C}" srcOrd="2" destOrd="0" parTransId="{51EBB511-DFD6-4D36-BC4D-20632657F626}" sibTransId="{B785E6C2-2ED2-4787-A6E6-ED5DFEEC7DE2}"/>
    <dgm:cxn modelId="{2739292A-BEDC-4A58-8B7C-C420BACA6E1D}" srcId="{EDAF3DAF-2C80-4588-8E15-A1D32653CC37}" destId="{942216DB-FA4F-4FA2-BC40-E7DAA723E8F1}" srcOrd="4" destOrd="0" parTransId="{BE838AB0-621C-44FB-BFDF-9816577AB057}" sibTransId="{6AD4658E-7421-4111-BB5F-C81BDA583D05}"/>
    <dgm:cxn modelId="{F8F97CD1-A479-4CF0-962A-EEFF219CBC62}" srcId="{EDAF3DAF-2C80-4588-8E15-A1D32653CC37}" destId="{9791926B-DF1A-4201-BDC6-DD9FCED60D9D}" srcOrd="0" destOrd="0" parTransId="{D290C07F-4014-4C33-8A46-04F3ACC8280A}" sibTransId="{A6A99FCE-446E-4031-A177-E4429E6E4D40}"/>
    <dgm:cxn modelId="{E1546F10-7067-4773-8F3D-651994C73C7B}" type="presOf" srcId="{C334426D-2C6E-4F6D-818B-0FE42E909FF1}" destId="{8A9AE891-B90E-4C5E-A24D-E8AD67DDD1A5}" srcOrd="0" destOrd="0" presId="urn:microsoft.com/office/officeart/2005/8/layout/hProcess9"/>
    <dgm:cxn modelId="{A902347B-8DCF-4902-83F3-6ABDDFDC8E0A}" type="presOf" srcId="{D1DC14B9-C78B-4266-BFA6-E0C0DD515AF3}" destId="{2DF46946-45DA-4BBA-B7C0-876D8E2D811E}" srcOrd="0" destOrd="0" presId="urn:microsoft.com/office/officeart/2005/8/layout/hProcess9"/>
    <dgm:cxn modelId="{18ADCEB3-423E-468A-A299-6432F1F7C65F}" type="presOf" srcId="{EDAF3DAF-2C80-4588-8E15-A1D32653CC37}" destId="{22310600-47D2-4FF5-A538-3B38F34695A6}" srcOrd="0" destOrd="0" presId="urn:microsoft.com/office/officeart/2005/8/layout/hProcess9"/>
    <dgm:cxn modelId="{55C2BFAA-4591-4ACF-99C5-85D38D4658ED}" srcId="{EDAF3DAF-2C80-4588-8E15-A1D32653CC37}" destId="{7FD8ED8D-3794-4EBB-972B-841009C9C88B}" srcOrd="1" destOrd="0" parTransId="{B71BCD76-E9C3-4261-970F-BD61EFF8BD56}" sibTransId="{87A259DA-7BC8-494B-879C-34D4AA4634E6}"/>
    <dgm:cxn modelId="{6DD3B10A-348A-4128-AD50-475B0A3E8D15}" type="presOf" srcId="{9791926B-DF1A-4201-BDC6-DD9FCED60D9D}" destId="{856E09CA-A7EA-4A11-A44E-6C84924216FC}" srcOrd="0" destOrd="0" presId="urn:microsoft.com/office/officeart/2005/8/layout/hProcess9"/>
    <dgm:cxn modelId="{2AF51CF5-1F3A-40E4-BCB2-8E39045F5F2E}" type="presOf" srcId="{68B0313B-108A-4C1A-B2FC-362F4F8D0B74}" destId="{B6940A65-9D28-4435-A12B-40A97B6C1EF7}" srcOrd="0" destOrd="0" presId="urn:microsoft.com/office/officeart/2005/8/layout/hProcess9"/>
    <dgm:cxn modelId="{99A78D7D-30D7-482F-853F-CA2BB976C4E3}" srcId="{EDAF3DAF-2C80-4588-8E15-A1D32653CC37}" destId="{D1DC14B9-C78B-4266-BFA6-E0C0DD515AF3}" srcOrd="3" destOrd="0" parTransId="{003A7947-2780-4422-BEF0-8DA622757CC2}" sibTransId="{8B78621B-E640-4891-9D1F-958405B4CC05}"/>
    <dgm:cxn modelId="{B6859324-F68F-483D-A7DB-32E1D457C2CB}" srcId="{EDAF3DAF-2C80-4588-8E15-A1D32653CC37}" destId="{68B0313B-108A-4C1A-B2FC-362F4F8D0B74}" srcOrd="6" destOrd="0" parTransId="{EA83B2EA-7F7C-4278-9921-87A09F8A9DF8}" sibTransId="{3F311D3C-37D7-4B1F-8CF5-78DAF0882865}"/>
    <dgm:cxn modelId="{605465BA-F880-4512-B108-C91733EB09F8}" srcId="{EDAF3DAF-2C80-4588-8E15-A1D32653CC37}" destId="{2F4A413B-1E56-44BF-A77C-24C76AB0C76C}" srcOrd="7" destOrd="0" parTransId="{EE80FDA6-09C7-4BE6-AC6E-F5F31EAAF578}" sibTransId="{4A24E85B-28B8-4732-8609-C32AF49C8DB8}"/>
    <dgm:cxn modelId="{C23FA672-67AB-48C4-B9E3-0362314FEE2F}" type="presOf" srcId="{7FD8ED8D-3794-4EBB-972B-841009C9C88B}" destId="{D0BA6DB1-0F4A-45E8-AB2F-6E8FDA895779}" srcOrd="0" destOrd="0" presId="urn:microsoft.com/office/officeart/2005/8/layout/hProcess9"/>
    <dgm:cxn modelId="{B1F3FA49-8C32-4961-AE06-FD89FCA02D24}" type="presOf" srcId="{942216DB-FA4F-4FA2-BC40-E7DAA723E8F1}" destId="{F12F5858-651E-43F0-9415-57D8977C85CC}" srcOrd="0" destOrd="0" presId="urn:microsoft.com/office/officeart/2005/8/layout/hProcess9"/>
    <dgm:cxn modelId="{553D3367-F583-464F-8CFF-057A95C085EB}" srcId="{EDAF3DAF-2C80-4588-8E15-A1D32653CC37}" destId="{C334426D-2C6E-4F6D-818B-0FE42E909FF1}" srcOrd="5" destOrd="0" parTransId="{BB5FAE1C-969F-4D49-A804-2C319B17DD3C}" sibTransId="{6FC1BE06-4F08-4F71-B69F-6DF8C32DDE86}"/>
    <dgm:cxn modelId="{F95C9BD2-47E2-437E-80A2-E344C40E7010}" type="presOf" srcId="{2F4A413B-1E56-44BF-A77C-24C76AB0C76C}" destId="{3F710195-B66F-41D7-833B-E8FF7387AA7B}" srcOrd="0" destOrd="0" presId="urn:microsoft.com/office/officeart/2005/8/layout/hProcess9"/>
    <dgm:cxn modelId="{B2BEDF78-592C-433C-8FB8-90B0AC6200AA}" type="presOf" srcId="{503CDCAE-8536-4822-B88A-EE9B27E7739C}" destId="{7F891CC0-958F-412F-98D8-2AEC529CDF0C}" srcOrd="0" destOrd="0" presId="urn:microsoft.com/office/officeart/2005/8/layout/hProcess9"/>
    <dgm:cxn modelId="{6D8AE69B-55D7-48AB-9E8D-D1A0E6356A41}" type="presParOf" srcId="{22310600-47D2-4FF5-A538-3B38F34695A6}" destId="{E52AF4F3-97C4-4F40-B545-8B3D15783DEB}" srcOrd="0" destOrd="0" presId="urn:microsoft.com/office/officeart/2005/8/layout/hProcess9"/>
    <dgm:cxn modelId="{A652F0B8-AB9C-4336-A05A-8E2263E87F5C}" type="presParOf" srcId="{22310600-47D2-4FF5-A538-3B38F34695A6}" destId="{B4D4E106-0471-4009-8528-F1C2906D641A}" srcOrd="1" destOrd="0" presId="urn:microsoft.com/office/officeart/2005/8/layout/hProcess9"/>
    <dgm:cxn modelId="{75523B95-9EDB-4021-824C-1A0406A861C6}" type="presParOf" srcId="{B4D4E106-0471-4009-8528-F1C2906D641A}" destId="{856E09CA-A7EA-4A11-A44E-6C84924216FC}" srcOrd="0" destOrd="0" presId="urn:microsoft.com/office/officeart/2005/8/layout/hProcess9"/>
    <dgm:cxn modelId="{0E01C456-2AA4-4C68-9B71-9F3D33AF949F}" type="presParOf" srcId="{B4D4E106-0471-4009-8528-F1C2906D641A}" destId="{D272CD10-3616-453C-996B-AD8870770303}" srcOrd="1" destOrd="0" presId="urn:microsoft.com/office/officeart/2005/8/layout/hProcess9"/>
    <dgm:cxn modelId="{03CF4FCF-2AC5-4D35-9F3B-A401EA2B8B8B}" type="presParOf" srcId="{B4D4E106-0471-4009-8528-F1C2906D641A}" destId="{D0BA6DB1-0F4A-45E8-AB2F-6E8FDA895779}" srcOrd="2" destOrd="0" presId="urn:microsoft.com/office/officeart/2005/8/layout/hProcess9"/>
    <dgm:cxn modelId="{9B57CE55-B86E-412C-930A-E86670B548BB}" type="presParOf" srcId="{B4D4E106-0471-4009-8528-F1C2906D641A}" destId="{E0C10301-16A4-4054-AFF6-3D1412627B8A}" srcOrd="3" destOrd="0" presId="urn:microsoft.com/office/officeart/2005/8/layout/hProcess9"/>
    <dgm:cxn modelId="{0AD371A3-DEDF-4894-A0A6-1449631CB0F1}" type="presParOf" srcId="{B4D4E106-0471-4009-8528-F1C2906D641A}" destId="{7F891CC0-958F-412F-98D8-2AEC529CDF0C}" srcOrd="4" destOrd="0" presId="urn:microsoft.com/office/officeart/2005/8/layout/hProcess9"/>
    <dgm:cxn modelId="{750158E1-1652-476E-9362-8083941D1B12}" type="presParOf" srcId="{B4D4E106-0471-4009-8528-F1C2906D641A}" destId="{01F74332-E4FE-4776-A683-C78CC1D1D4A1}" srcOrd="5" destOrd="0" presId="urn:microsoft.com/office/officeart/2005/8/layout/hProcess9"/>
    <dgm:cxn modelId="{F4E8522B-B26C-47ED-8218-28F77199E5B4}" type="presParOf" srcId="{B4D4E106-0471-4009-8528-F1C2906D641A}" destId="{2DF46946-45DA-4BBA-B7C0-876D8E2D811E}" srcOrd="6" destOrd="0" presId="urn:microsoft.com/office/officeart/2005/8/layout/hProcess9"/>
    <dgm:cxn modelId="{043800F5-4AB5-474F-9294-D5572799C402}" type="presParOf" srcId="{B4D4E106-0471-4009-8528-F1C2906D641A}" destId="{837B0B65-2A81-48F8-A81F-E0B6C99BE9C7}" srcOrd="7" destOrd="0" presId="urn:microsoft.com/office/officeart/2005/8/layout/hProcess9"/>
    <dgm:cxn modelId="{4E2C304E-0A6E-471D-9F0D-E5E708866461}" type="presParOf" srcId="{B4D4E106-0471-4009-8528-F1C2906D641A}" destId="{F12F5858-651E-43F0-9415-57D8977C85CC}" srcOrd="8" destOrd="0" presId="urn:microsoft.com/office/officeart/2005/8/layout/hProcess9"/>
    <dgm:cxn modelId="{7D937F22-6D8C-4D15-B381-B32AF9D6BE8C}" type="presParOf" srcId="{B4D4E106-0471-4009-8528-F1C2906D641A}" destId="{FD0CDCF2-A8D8-4582-A426-D7D0EE4E4699}" srcOrd="9" destOrd="0" presId="urn:microsoft.com/office/officeart/2005/8/layout/hProcess9"/>
    <dgm:cxn modelId="{206CAAB4-EF8F-409F-BEF4-9F9637F13834}" type="presParOf" srcId="{B4D4E106-0471-4009-8528-F1C2906D641A}" destId="{8A9AE891-B90E-4C5E-A24D-E8AD67DDD1A5}" srcOrd="10" destOrd="0" presId="urn:microsoft.com/office/officeart/2005/8/layout/hProcess9"/>
    <dgm:cxn modelId="{058AA56C-012E-4ED8-AE9B-B49AA13BDAFA}" type="presParOf" srcId="{B4D4E106-0471-4009-8528-F1C2906D641A}" destId="{FE449FC3-EEF5-4541-87F8-8A60075EF316}" srcOrd="11" destOrd="0" presId="urn:microsoft.com/office/officeart/2005/8/layout/hProcess9"/>
    <dgm:cxn modelId="{48FFA225-E7A3-447C-8A22-F75C8AED8071}" type="presParOf" srcId="{B4D4E106-0471-4009-8528-F1C2906D641A}" destId="{B6940A65-9D28-4435-A12B-40A97B6C1EF7}" srcOrd="12" destOrd="0" presId="urn:microsoft.com/office/officeart/2005/8/layout/hProcess9"/>
    <dgm:cxn modelId="{FAD717B5-FF95-44E2-AE4B-5430B2CBB553}" type="presParOf" srcId="{B4D4E106-0471-4009-8528-F1C2906D641A}" destId="{A8D464C9-D05C-4DEA-9B7F-DAC31BC9F878}" srcOrd="13" destOrd="0" presId="urn:microsoft.com/office/officeart/2005/8/layout/hProcess9"/>
    <dgm:cxn modelId="{0EBB7437-63A5-4C2C-BFE5-188C4B7248A0}" type="presParOf" srcId="{B4D4E106-0471-4009-8528-F1C2906D641A}" destId="{3F710195-B66F-41D7-833B-E8FF7387AA7B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AF4F3-97C4-4F40-B545-8B3D15783DEB}">
      <dsp:nvSpPr>
        <dsp:cNvPr id="0" name=""/>
        <dsp:cNvSpPr/>
      </dsp:nvSpPr>
      <dsp:spPr>
        <a:xfrm>
          <a:off x="680084" y="0"/>
          <a:ext cx="7707630" cy="3409950"/>
        </a:xfrm>
        <a:prstGeom prst="rightArrow">
          <a:avLst/>
        </a:prstGeom>
        <a:solidFill>
          <a:srgbClr val="DA1F28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E09CA-A7EA-4A11-A44E-6C84924216FC}">
      <dsp:nvSpPr>
        <dsp:cNvPr id="0" name=""/>
        <dsp:cNvSpPr/>
      </dsp:nvSpPr>
      <dsp:spPr>
        <a:xfrm>
          <a:off x="5594" y="1022985"/>
          <a:ext cx="927147" cy="1363980"/>
        </a:xfrm>
        <a:prstGeom prst="roundRect">
          <a:avLst/>
        </a:prstGeom>
        <a:solidFill>
          <a:srgbClr val="DA1F28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Vision and Mission</a:t>
          </a:r>
        </a:p>
      </dsp:txBody>
      <dsp:txXfrm>
        <a:off x="50854" y="1068245"/>
        <a:ext cx="836627" cy="1273460"/>
      </dsp:txXfrm>
    </dsp:sp>
    <dsp:sp modelId="{D0BA6DB1-0F4A-45E8-AB2F-6E8FDA895779}">
      <dsp:nvSpPr>
        <dsp:cNvPr id="0" name=""/>
        <dsp:cNvSpPr/>
      </dsp:nvSpPr>
      <dsp:spPr>
        <a:xfrm>
          <a:off x="1087266" y="1022985"/>
          <a:ext cx="1089685" cy="1363980"/>
        </a:xfrm>
        <a:prstGeom prst="roundRect">
          <a:avLst/>
        </a:prstGeom>
        <a:solidFill>
          <a:srgbClr val="EB641B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Demographic, Trends &amp; Market Analysis</a:t>
          </a:r>
        </a:p>
      </dsp:txBody>
      <dsp:txXfrm>
        <a:off x="1140460" y="1076179"/>
        <a:ext cx="983297" cy="1257592"/>
      </dsp:txXfrm>
    </dsp:sp>
    <dsp:sp modelId="{7F891CC0-958F-412F-98D8-2AEC529CDF0C}">
      <dsp:nvSpPr>
        <dsp:cNvPr id="0" name=""/>
        <dsp:cNvSpPr/>
      </dsp:nvSpPr>
      <dsp:spPr>
        <a:xfrm>
          <a:off x="2331475" y="1022985"/>
          <a:ext cx="927147" cy="1363980"/>
        </a:xfrm>
        <a:prstGeom prst="roundRect">
          <a:avLst/>
        </a:prstGeom>
        <a:solidFill>
          <a:srgbClr val="39639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Community Center Assessment</a:t>
          </a:r>
        </a:p>
      </dsp:txBody>
      <dsp:txXfrm>
        <a:off x="2376735" y="1068245"/>
        <a:ext cx="836627" cy="1273460"/>
      </dsp:txXfrm>
    </dsp:sp>
    <dsp:sp modelId="{2DF46946-45DA-4BBA-B7C0-876D8E2D811E}">
      <dsp:nvSpPr>
        <dsp:cNvPr id="0" name=""/>
        <dsp:cNvSpPr/>
      </dsp:nvSpPr>
      <dsp:spPr>
        <a:xfrm>
          <a:off x="3413147" y="1039066"/>
          <a:ext cx="927147" cy="1363980"/>
        </a:xfrm>
        <a:prstGeom prst="roundRect">
          <a:avLst/>
        </a:prstGeom>
        <a:solidFill>
          <a:srgbClr val="474B78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Public Input</a:t>
          </a:r>
        </a:p>
      </dsp:txBody>
      <dsp:txXfrm>
        <a:off x="3458407" y="1084326"/>
        <a:ext cx="836627" cy="1273460"/>
      </dsp:txXfrm>
    </dsp:sp>
    <dsp:sp modelId="{F12F5858-651E-43F0-9415-57D8977C85CC}">
      <dsp:nvSpPr>
        <dsp:cNvPr id="0" name=""/>
        <dsp:cNvSpPr/>
      </dsp:nvSpPr>
      <dsp:spPr>
        <a:xfrm>
          <a:off x="4536709" y="1022985"/>
          <a:ext cx="1237379" cy="1363980"/>
        </a:xfrm>
        <a:prstGeom prst="roundRect">
          <a:avLst/>
        </a:prstGeom>
        <a:solidFill>
          <a:srgbClr val="7D3C4A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Organizational Analysis &amp; Service Classification</a:t>
          </a:r>
        </a:p>
      </dsp:txBody>
      <dsp:txXfrm>
        <a:off x="4597113" y="1083389"/>
        <a:ext cx="1116571" cy="1243172"/>
      </dsp:txXfrm>
    </dsp:sp>
    <dsp:sp modelId="{8A9AE891-B90E-4C5E-A24D-E8AD67DDD1A5}">
      <dsp:nvSpPr>
        <dsp:cNvPr id="0" name=""/>
        <dsp:cNvSpPr/>
      </dsp:nvSpPr>
      <dsp:spPr>
        <a:xfrm>
          <a:off x="5886723" y="1038548"/>
          <a:ext cx="927147" cy="1332853"/>
        </a:xfrm>
        <a:prstGeom prst="roundRect">
          <a:avLst/>
        </a:prstGeom>
        <a:solidFill>
          <a:srgbClr val="DA1F28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Operational &amp; Business Analysis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931983" y="1083808"/>
        <a:ext cx="836627" cy="1242333"/>
      </dsp:txXfrm>
    </dsp:sp>
    <dsp:sp modelId="{B6940A65-9D28-4435-A12B-40A97B6C1EF7}">
      <dsp:nvSpPr>
        <dsp:cNvPr id="0" name=""/>
        <dsp:cNvSpPr/>
      </dsp:nvSpPr>
      <dsp:spPr>
        <a:xfrm>
          <a:off x="6968395" y="1088278"/>
          <a:ext cx="1012138" cy="1363980"/>
        </a:xfrm>
        <a:prstGeom prst="roundRect">
          <a:avLst/>
        </a:prstGeom>
        <a:solidFill>
          <a:srgbClr val="EB641B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Financial &amp; Operations Strategy</a:t>
          </a:r>
        </a:p>
      </dsp:txBody>
      <dsp:txXfrm>
        <a:off x="7017804" y="1137687"/>
        <a:ext cx="913320" cy="1265162"/>
      </dsp:txXfrm>
    </dsp:sp>
    <dsp:sp modelId="{3F710195-B66F-41D7-833B-E8FF7387AA7B}">
      <dsp:nvSpPr>
        <dsp:cNvPr id="0" name=""/>
        <dsp:cNvSpPr/>
      </dsp:nvSpPr>
      <dsp:spPr>
        <a:xfrm>
          <a:off x="8135058" y="1022985"/>
          <a:ext cx="927147" cy="1363980"/>
        </a:xfrm>
        <a:prstGeom prst="roundRect">
          <a:avLst/>
        </a:prstGeom>
        <a:solidFill>
          <a:srgbClr val="39639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Assessment and Operating Plan</a:t>
          </a:r>
        </a:p>
      </dsp:txBody>
      <dsp:txXfrm>
        <a:off x="8180318" y="1068245"/>
        <a:ext cx="836627" cy="1273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95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06" tIns="45294" rIns="92206" bIns="452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55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698500"/>
            <a:ext cx="5222875" cy="3482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51523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012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9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4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10287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530475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54300" y="6043613"/>
            <a:ext cx="7632700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3825" descr="Description: Description: PROSWBO - Tran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72188"/>
            <a:ext cx="1600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57475" y="4038600"/>
            <a:ext cx="7286625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57475" y="6050037"/>
            <a:ext cx="7543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346325" y="236538"/>
            <a:ext cx="660082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1"/>
          </p:nvPr>
        </p:nvSpPr>
        <p:spPr>
          <a:xfrm>
            <a:off x="9001125" y="228600"/>
            <a:ext cx="9429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0E9D5A-2209-4A8B-9CAD-F2F8FAD0CB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011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F23A-134D-4794-9BDA-956EC74A48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858000" y="0"/>
            <a:ext cx="3603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10388" y="609600"/>
            <a:ext cx="257175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10388" y="0"/>
            <a:ext cx="257175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2350" y="609601"/>
            <a:ext cx="2314575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6257925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72350" y="6248400"/>
            <a:ext cx="24860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6248400"/>
            <a:ext cx="6270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771482" y="129381"/>
            <a:ext cx="5334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5B025-3705-4DFC-A4F8-EBFE58C33C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662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ttp://kcparks.org/wp-content/uploads/2013/03/100_84631.jpg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0296525" cy="59705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-38986" y="0"/>
            <a:ext cx="10325100" cy="5970588"/>
          </a:xfrm>
          <a:prstGeom prst="rect">
            <a:avLst/>
          </a:prstGeom>
          <a:solidFill>
            <a:schemeClr val="tx1">
              <a:lumMod val="9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0" y="5970588"/>
            <a:ext cx="10287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525" y="6053138"/>
            <a:ext cx="2530475" cy="712787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54300" y="6043613"/>
            <a:ext cx="7632700" cy="714375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3825" descr="Description: Description: PROSWBO - Tran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72188"/>
            <a:ext cx="1600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57475" y="4038600"/>
            <a:ext cx="7286625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57475" y="6050037"/>
            <a:ext cx="7543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346325" y="236538"/>
            <a:ext cx="660082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EBDDC3"/>
              </a:solidFill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1"/>
          </p:nvPr>
        </p:nvSpPr>
        <p:spPr>
          <a:xfrm>
            <a:off x="9001125" y="228600"/>
            <a:ext cx="9429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2086D9-A058-4EA9-9E87-AB46EC237D76}" type="slidenum">
              <a:rPr lang="en-US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228600"/>
            <a:ext cx="9172575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495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56D91A-9480-46F0-BC7D-CCCEBC51AC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83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0287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457325" cy="990600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3050" y="1600200"/>
            <a:ext cx="8743950" cy="9906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1" y="2743200"/>
            <a:ext cx="8013502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600200"/>
            <a:ext cx="85725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57325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51EAC62-782B-441C-90F1-8DA2BA032B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26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37197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50514" y="1589567"/>
            <a:ext cx="437197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7C9B537-E988-4ED5-8E73-58884DB037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9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9172575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85800" y="2438400"/>
            <a:ext cx="4371975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00675" y="2438400"/>
            <a:ext cx="4371975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85800" y="1752600"/>
            <a:ext cx="4371975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400675" y="1752600"/>
            <a:ext cx="4371975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E635EBC-D9A8-463C-970A-67EA9B171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35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0BA24A-3BE3-4B6C-A31C-FDF0BD58B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38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ROS High Res Log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228600"/>
            <a:ext cx="16002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00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F7AA0C9-A921-482A-93A5-319C59038FD2}" type="slidenum">
              <a:rPr lang="en-US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94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908685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752600"/>
            <a:ext cx="1800225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57475" y="1752600"/>
            <a:ext cx="72009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30C3EC-CFF0-452A-937A-D19CB7F711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5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228600"/>
            <a:ext cx="9172575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495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37FEADC-7E4B-4053-AC46-8381E5B8BA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449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10287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644650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38313" y="4654550"/>
            <a:ext cx="85486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628775" y="0"/>
            <a:ext cx="1127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1" descr="PROS High Res Log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776288"/>
            <a:ext cx="16002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5" y="5486400"/>
            <a:ext cx="8229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4648200"/>
            <a:ext cx="8229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648" y="0"/>
            <a:ext cx="853135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>
          <a:xfrm>
            <a:off x="7029450" y="6248400"/>
            <a:ext cx="3000375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628775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D90B1B4C-6EC7-4CD5-BBEB-A396A80579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800225" y="6248400"/>
            <a:ext cx="51435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54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6CA9C-BBCC-491A-ADA3-80E7006F62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23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858000" y="0"/>
            <a:ext cx="3603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10388" y="609600"/>
            <a:ext cx="257175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10388" y="0"/>
            <a:ext cx="257175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2350" y="609601"/>
            <a:ext cx="2314575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6257925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72350" y="6248400"/>
            <a:ext cx="24860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6248400"/>
            <a:ext cx="6270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771482" y="129381"/>
            <a:ext cx="5334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76A50-DC28-4164-AE01-C2B57D7250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67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0287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457325" cy="990600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43050" y="1600200"/>
            <a:ext cx="8743950" cy="9906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1" y="2743200"/>
            <a:ext cx="8013502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600200"/>
            <a:ext cx="85725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57325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9F2F661-89EF-4700-99B4-8E5096ECC0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555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37197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50514" y="1589567"/>
            <a:ext cx="437197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B408673-1FA9-4AAC-89EF-7063731999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2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9172575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85800" y="2438400"/>
            <a:ext cx="4371975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00675" y="2438400"/>
            <a:ext cx="4371975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85800" y="1752600"/>
            <a:ext cx="4371975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400675" y="1752600"/>
            <a:ext cx="4371975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B1BEC58-DC44-406D-91D1-BDF80ADF20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3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09925F-7838-47FD-9DF5-BE86DAF500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1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00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FEF1E88-C9C7-47F2-BF23-A4E539F36C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6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908685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752600"/>
            <a:ext cx="1800225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57475" y="1752600"/>
            <a:ext cx="72009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8DD27E9-C23B-4E78-B464-C7ED986A76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62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10287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644650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38313" y="4654550"/>
            <a:ext cx="85486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1628775" y="0"/>
            <a:ext cx="1127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" descr="PROS High Res Log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776288"/>
            <a:ext cx="16002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5" y="5486400"/>
            <a:ext cx="8229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4648200"/>
            <a:ext cx="8229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648" y="0"/>
            <a:ext cx="853135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>
          <a:xfrm>
            <a:off x="7029450" y="6248400"/>
            <a:ext cx="3000375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628775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87D3DF3F-D990-4882-BDF8-997EA39313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800225" y="6248400"/>
            <a:ext cx="51435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03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91725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88975" y="1600200"/>
            <a:ext cx="91725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0" y="6248400"/>
            <a:ext cx="6099175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10287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600075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5163" y="1279525"/>
            <a:ext cx="96218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600075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A52D7AA-F542-4DEE-AB24-B8453EA202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206372"/>
            <a:ext cx="1447800" cy="52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91725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88975" y="1600200"/>
            <a:ext cx="91725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0" y="6248400"/>
            <a:ext cx="6099175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10287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600075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5163" y="1279525"/>
            <a:ext cx="96218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600075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63F046E-9463-49CE-BAF9-756EEEA102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7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680" r:id="rId2"/>
    <p:sldLayoutId id="2147484681" r:id="rId3"/>
    <p:sldLayoutId id="2147484682" r:id="rId4"/>
    <p:sldLayoutId id="2147484683" r:id="rId5"/>
    <p:sldLayoutId id="2147484684" r:id="rId6"/>
    <p:sldLayoutId id="2147484685" r:id="rId7"/>
    <p:sldLayoutId id="2147484686" r:id="rId8"/>
    <p:sldLayoutId id="2147484687" r:id="rId9"/>
    <p:sldLayoutId id="2147484688" r:id="rId10"/>
    <p:sldLayoutId id="2147484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0287000" cy="20574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100" b="1" dirty="0" smtClean="0">
                <a:solidFill>
                  <a:schemeClr val="bg1"/>
                </a:solidFill>
              </a:rPr>
              <a:t>Parks and Recreation Community Facilities Operations Plan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rgbClr val="003399"/>
                </a:solidFill>
              </a:rPr>
              <a:t>Findings Presentation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endParaRPr lang="en-US" sz="3200" i="1" dirty="0" smtClean="0">
              <a:solidFill>
                <a:srgbClr val="0070C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00" y="4343400"/>
            <a:ext cx="9829800" cy="1452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cap="all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Presented to:</a:t>
            </a:r>
          </a:p>
          <a:p>
            <a:pPr>
              <a:defRPr/>
            </a:pPr>
            <a:endParaRPr lang="en-US" sz="2800" cap="all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4400" cap="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</a:t>
            </a:r>
            <a:endParaRPr lang="en-US" sz="2400" cap="all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sz="2400" cap="all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5100" y="6248400"/>
            <a:ext cx="74850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Tw Cen MT"/>
              </a:rPr>
              <a:t>August 2013</a:t>
            </a:r>
            <a:endParaRPr lang="en-US" sz="2000" b="1" dirty="0">
              <a:latin typeface="Tw Cen M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4495800"/>
            <a:ext cx="273032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249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Consultants Observations </a:t>
            </a:r>
            <a:r>
              <a:rPr lang="en-US" sz="3200" dirty="0" smtClean="0"/>
              <a:t>from </a:t>
            </a:r>
            <a:r>
              <a:rPr lang="en-US" sz="3200" dirty="0"/>
              <a:t>Community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5067300" cy="4572000"/>
          </a:xfrm>
        </p:spPr>
        <p:txBody>
          <a:bodyPr/>
          <a:lstStyle/>
          <a:p>
            <a:r>
              <a:rPr lang="en-US" sz="2400" dirty="0" smtClean="0"/>
              <a:t>Concession </a:t>
            </a:r>
            <a:r>
              <a:rPr lang="en-US" sz="2400" dirty="0"/>
              <a:t>services and vending is limited in most centers</a:t>
            </a:r>
          </a:p>
          <a:p>
            <a:r>
              <a:rPr lang="en-US" sz="2400" dirty="0" smtClean="0"/>
              <a:t>Stepped up marketing of services </a:t>
            </a:r>
            <a:r>
              <a:rPr lang="en-US" sz="2400" dirty="0"/>
              <a:t>is </a:t>
            </a:r>
            <a:r>
              <a:rPr lang="en-US" sz="2400" dirty="0" smtClean="0"/>
              <a:t>desired from the community </a:t>
            </a:r>
            <a:r>
              <a:rPr lang="en-US" sz="2400" dirty="0"/>
              <a:t>throughout the city</a:t>
            </a:r>
          </a:p>
          <a:p>
            <a:r>
              <a:rPr lang="en-US" sz="2400" dirty="0" smtClean="0"/>
              <a:t>Hours </a:t>
            </a:r>
            <a:r>
              <a:rPr lang="en-US" sz="2400" dirty="0"/>
              <a:t>of operation are a concern of many people </a:t>
            </a:r>
            <a:r>
              <a:rPr lang="en-US" sz="2400" dirty="0" smtClean="0"/>
              <a:t>and they  </a:t>
            </a:r>
            <a:r>
              <a:rPr lang="en-US" sz="2400" dirty="0"/>
              <a:t>would like </a:t>
            </a:r>
            <a:r>
              <a:rPr lang="en-US" sz="2400" dirty="0" smtClean="0"/>
              <a:t>to see hours adjusted where possible to meet their needs</a:t>
            </a:r>
            <a:endParaRPr lang="en-US" sz="2400" dirty="0"/>
          </a:p>
          <a:p>
            <a:r>
              <a:rPr lang="en-US" sz="2400" dirty="0" smtClean="0"/>
              <a:t>Many </a:t>
            </a:r>
            <a:r>
              <a:rPr lang="en-US" sz="2400" dirty="0"/>
              <a:t>of the Community Centers serve a specific population and could be more multi-generational 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882348"/>
            <a:ext cx="2895599" cy="404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141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14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East Kansas City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Decreasing Population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Fairly balanced age segment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26586"/>
            <a:ext cx="4371975" cy="280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552382"/>
            <a:ext cx="4371975" cy="335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63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East Kansas City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Very diverse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Growing Hispanic/Latino population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53623"/>
            <a:ext cx="4371975" cy="295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91" y="3104290"/>
            <a:ext cx="4139543" cy="224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763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East Kansas City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Gradual income growth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Significantly lower than State and National averages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6" y="2884815"/>
            <a:ext cx="4035902" cy="268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87" y="2438400"/>
            <a:ext cx="31971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776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and Facility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2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Central East 10 Minute Drive Time Map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The centers in the Central East region are closely clustered and cover a small and virtually identical target </a:t>
            </a:r>
            <a:r>
              <a:rPr lang="en-US" sz="2400" dirty="0" smtClean="0"/>
              <a:t>audience</a:t>
            </a:r>
          </a:p>
          <a:p>
            <a:r>
              <a:rPr lang="en-US" sz="2400" dirty="0" smtClean="0"/>
              <a:t>Each </a:t>
            </a:r>
            <a:r>
              <a:rPr lang="en-US" sz="2400" dirty="0"/>
              <a:t>center is within a 10 minute driving distance of the other and this translates into a high level of service duplication as well as low cost recovery in the </a:t>
            </a:r>
            <a:r>
              <a:rPr lang="en-US" sz="2400" dirty="0" smtClean="0"/>
              <a:t>area </a:t>
            </a:r>
            <a:endParaRPr lang="en-US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t="13150" r="1532" b="917"/>
          <a:stretch/>
        </p:blipFill>
        <p:spPr bwMode="auto">
          <a:xfrm>
            <a:off x="5676900" y="1676400"/>
            <a:ext cx="4125432" cy="443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040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East Level of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9258300" cy="4572000"/>
          </a:xfrm>
        </p:spPr>
        <p:txBody>
          <a:bodyPr/>
          <a:lstStyle/>
          <a:p>
            <a:r>
              <a:rPr lang="en-US" sz="2400" dirty="0" smtClean="0"/>
              <a:t>The Central East Region </a:t>
            </a:r>
            <a:r>
              <a:rPr lang="en-US" sz="2400" dirty="0"/>
              <a:t>has a population of 142,934 which is being served by approximately 84,171 square feet i.e. 0.59 s.f. /person.   This translates to a less than recommended level of service and expansion of existing recreation centers along with new recreation centers would be required to address the shortfall.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20" y="3810000"/>
            <a:ext cx="766536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986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Individual Community Center Market Analysis for the Central Region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12918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Westport Roanoke Community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Extremely </a:t>
            </a:r>
            <a:r>
              <a:rPr lang="en-US" sz="2400" dirty="0"/>
              <a:t>high young adult/ family (18-34) age </a:t>
            </a:r>
            <a:r>
              <a:rPr lang="en-US" sz="2400" dirty="0" smtClean="0"/>
              <a:t>segment</a:t>
            </a:r>
          </a:p>
          <a:p>
            <a:r>
              <a:rPr lang="en-US" sz="2400" dirty="0" smtClean="0"/>
              <a:t>Population </a:t>
            </a:r>
            <a:r>
              <a:rPr lang="en-US" sz="2400" dirty="0"/>
              <a:t>is skewed towards White Alone, with over 60% of the population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676400"/>
            <a:ext cx="4371975" cy="261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27" y="4495800"/>
            <a:ext cx="7123842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9008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Project Planning Process</a:t>
            </a:r>
          </a:p>
          <a:p>
            <a:r>
              <a:rPr lang="en-US" dirty="0" smtClean="0"/>
              <a:t>Community Input</a:t>
            </a:r>
          </a:p>
          <a:p>
            <a:r>
              <a:rPr lang="en-US" dirty="0" smtClean="0"/>
              <a:t>Demographics</a:t>
            </a:r>
          </a:p>
          <a:p>
            <a:r>
              <a:rPr lang="en-US" dirty="0" smtClean="0"/>
              <a:t>Program &amp; Facility Analysis</a:t>
            </a:r>
          </a:p>
          <a:p>
            <a:r>
              <a:rPr lang="en-US" dirty="0" smtClean="0"/>
              <a:t>Individual Community Center Market Analysis for the Center Region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Operation &amp; Governance Assessment</a:t>
            </a:r>
          </a:p>
          <a:p>
            <a:r>
              <a:rPr lang="en-US" dirty="0" smtClean="0"/>
              <a:t>Employee Assessment</a:t>
            </a:r>
          </a:p>
          <a:p>
            <a:r>
              <a:rPr lang="en-US" dirty="0" smtClean="0"/>
              <a:t>Operational &amp; Business Analysis</a:t>
            </a:r>
          </a:p>
          <a:p>
            <a:r>
              <a:rPr lang="en-US" dirty="0" smtClean="0"/>
              <a:t>Recommendations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09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Westport Roanoke Community Center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  <a:p>
            <a:pPr lvl="1"/>
            <a:r>
              <a:rPr lang="en-US" dirty="0" smtClean="0"/>
              <a:t>With </a:t>
            </a:r>
            <a:r>
              <a:rPr lang="en-US" dirty="0"/>
              <a:t>40% of the age segment being 18-34, it would benefit the center to offer </a:t>
            </a:r>
            <a:r>
              <a:rPr lang="en-US" dirty="0" smtClean="0"/>
              <a:t>continued </a:t>
            </a:r>
            <a:r>
              <a:rPr lang="en-US" dirty="0"/>
              <a:t>education programs and </a:t>
            </a:r>
            <a:r>
              <a:rPr lang="en-US" dirty="0" smtClean="0"/>
              <a:t>affordable </a:t>
            </a:r>
            <a:r>
              <a:rPr lang="en-US" dirty="0"/>
              <a:t>child care to accommodate young working </a:t>
            </a:r>
            <a:r>
              <a:rPr lang="en-US" dirty="0" smtClean="0"/>
              <a:t>parents</a:t>
            </a:r>
            <a:endParaRPr lang="en-US" dirty="0"/>
          </a:p>
          <a:p>
            <a:pPr lvl="1"/>
            <a:r>
              <a:rPr lang="en-US" dirty="0" smtClean="0"/>
              <a:t>Offering </a:t>
            </a:r>
            <a:r>
              <a:rPr lang="en-US" dirty="0"/>
              <a:t>additional programming for </a:t>
            </a:r>
            <a:r>
              <a:rPr lang="en-US" dirty="0" smtClean="0"/>
              <a:t>young </a:t>
            </a:r>
            <a:r>
              <a:rPr lang="en-US" dirty="0"/>
              <a:t>children that are in pre-school and </a:t>
            </a:r>
            <a:r>
              <a:rPr lang="en-US" dirty="0" smtClean="0"/>
              <a:t>elementary school should be considered</a:t>
            </a:r>
            <a:endParaRPr lang="en-US" dirty="0"/>
          </a:p>
          <a:p>
            <a:pPr lvl="1"/>
            <a:r>
              <a:rPr lang="en-US" dirty="0" smtClean="0"/>
              <a:t>With </a:t>
            </a:r>
            <a:r>
              <a:rPr lang="en-US" dirty="0"/>
              <a:t>many of the household being </a:t>
            </a:r>
            <a:r>
              <a:rPr lang="en-US" dirty="0" smtClean="0"/>
              <a:t>start-up </a:t>
            </a:r>
            <a:r>
              <a:rPr lang="en-US" dirty="0"/>
              <a:t>households, it would be good to offer low cost / affordable </a:t>
            </a:r>
            <a:r>
              <a:rPr lang="en-US" dirty="0" smtClean="0"/>
              <a:t>programming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19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Tony Aguirre Community Center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A </a:t>
            </a:r>
            <a:r>
              <a:rPr lang="en-US" sz="2400" dirty="0"/>
              <a:t>high Hispanic origin located in the 1 mile radius (36%) but drops to 19% in the 2 mile </a:t>
            </a:r>
            <a:r>
              <a:rPr lang="en-US" sz="2400" dirty="0" smtClean="0"/>
              <a:t>radius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population is skewed towards the 18-34 age segment in both radii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676400"/>
            <a:ext cx="4371975" cy="259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8" y="4572000"/>
            <a:ext cx="7215684" cy="15732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8681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Tony Aguirre Community Center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  <a:p>
            <a:pPr lvl="1"/>
            <a:r>
              <a:rPr lang="en-US" dirty="0" smtClean="0"/>
              <a:t>Offer </a:t>
            </a:r>
            <a:r>
              <a:rPr lang="en-US" dirty="0"/>
              <a:t>programming that cater to the high ethnic diversity found in the community</a:t>
            </a:r>
          </a:p>
          <a:p>
            <a:pPr lvl="1"/>
            <a:r>
              <a:rPr lang="en-US" dirty="0" smtClean="0"/>
              <a:t>Based </a:t>
            </a:r>
            <a:r>
              <a:rPr lang="en-US" dirty="0"/>
              <a:t>on tapestry information, it would benefit the center to </a:t>
            </a:r>
            <a:r>
              <a:rPr lang="en-US" dirty="0" smtClean="0"/>
              <a:t>create more special events that bring the community together</a:t>
            </a:r>
            <a:endParaRPr lang="en-US" dirty="0"/>
          </a:p>
          <a:p>
            <a:pPr lvl="1"/>
            <a:r>
              <a:rPr lang="en-US" dirty="0" smtClean="0"/>
              <a:t>Offer </a:t>
            </a:r>
            <a:r>
              <a:rPr lang="en-US" dirty="0"/>
              <a:t>low cost childcare and programming for youth children in preschool and elementary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22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Gregg Klice Community Center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300" dirty="0"/>
              <a:t>Gregg Klice echoes Tony Aguirre with a high Hispanic origin and a skewed age segment (18-34) in both </a:t>
            </a:r>
            <a:r>
              <a:rPr lang="en-US" sz="2300" dirty="0" smtClean="0"/>
              <a:t>radii</a:t>
            </a:r>
            <a:endParaRPr lang="en-US" sz="2300" dirty="0"/>
          </a:p>
          <a:p>
            <a:r>
              <a:rPr lang="en-US" sz="2300" dirty="0" smtClean="0"/>
              <a:t>Median </a:t>
            </a:r>
            <a:r>
              <a:rPr lang="en-US" sz="2300" dirty="0"/>
              <a:t>household income is higher in the 1 mile radius ($37,354) compared to the 2 mile radius ($27,317)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676400"/>
            <a:ext cx="4371975" cy="258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570045"/>
            <a:ext cx="7681859" cy="1678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29013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Gregg Klice Community Center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  <a:p>
            <a:pPr lvl="1"/>
            <a:r>
              <a:rPr lang="en-US" dirty="0" smtClean="0"/>
              <a:t>Offer </a:t>
            </a:r>
            <a:r>
              <a:rPr lang="en-US" dirty="0"/>
              <a:t>programming that cater to the high ethnic diversity found in the community</a:t>
            </a:r>
          </a:p>
          <a:p>
            <a:pPr lvl="1"/>
            <a:r>
              <a:rPr lang="en-US" dirty="0" smtClean="0"/>
              <a:t>Based </a:t>
            </a:r>
            <a:r>
              <a:rPr lang="en-US" dirty="0"/>
              <a:t>on tapestry information, it would benefit the center to offer trips, social events, and trendy exercise classes for young adults</a:t>
            </a:r>
          </a:p>
          <a:p>
            <a:pPr lvl="1"/>
            <a:r>
              <a:rPr lang="en-US" dirty="0" smtClean="0"/>
              <a:t>Offer </a:t>
            </a:r>
            <a:r>
              <a:rPr lang="en-US" dirty="0"/>
              <a:t>low cost childcare and programming for youth children in preschool and elementary school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6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Garrison Community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Age </a:t>
            </a:r>
            <a:r>
              <a:rPr lang="en-US" sz="2400" dirty="0"/>
              <a:t>segment is skewed towards the 18-34 age segment (about 35%) with a small senior population around 15%. </a:t>
            </a:r>
            <a:endParaRPr lang="en-US" sz="2400" dirty="0" smtClean="0"/>
          </a:p>
          <a:p>
            <a:r>
              <a:rPr lang="en-US" sz="2400" dirty="0" smtClean="0"/>
              <a:t>White and Black Alone each make up about 40% of the population</a:t>
            </a:r>
            <a:endParaRPr lang="en-US" sz="24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676400"/>
            <a:ext cx="4371975" cy="260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25" y="4741444"/>
            <a:ext cx="8061099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39516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Garrison Community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  <a:p>
            <a:pPr lvl="1"/>
            <a:r>
              <a:rPr lang="en-US" dirty="0" smtClean="0"/>
              <a:t>Offer </a:t>
            </a:r>
            <a:r>
              <a:rPr lang="en-US" dirty="0"/>
              <a:t>programming that cater to the high ethnic diversity found in the community</a:t>
            </a:r>
          </a:p>
          <a:p>
            <a:pPr lvl="1"/>
            <a:r>
              <a:rPr lang="en-US" dirty="0" smtClean="0"/>
              <a:t>Offer </a:t>
            </a:r>
            <a:r>
              <a:rPr lang="en-US" dirty="0"/>
              <a:t>programming for family’s to enjoy together such as trips to the zoo and theme parks</a:t>
            </a:r>
          </a:p>
          <a:p>
            <a:pPr lvl="1"/>
            <a:r>
              <a:rPr lang="en-US" dirty="0" smtClean="0"/>
              <a:t>Offer </a:t>
            </a:r>
            <a:r>
              <a:rPr lang="en-US" dirty="0"/>
              <a:t>low cost childcare and programming for youth children in preschool and elementary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83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Operation and Governance Assessment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7155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Governance Analysis &amp; Classification of Services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56" y="1752600"/>
            <a:ext cx="8556966" cy="43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056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Classification Descriptions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0191177"/>
              </p:ext>
            </p:extLst>
          </p:nvPr>
        </p:nvGraphicFramePr>
        <p:xfrm>
          <a:off x="2552700" y="1219201"/>
          <a:ext cx="5410199" cy="535555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118779"/>
                <a:gridCol w="1455321"/>
                <a:gridCol w="89180"/>
                <a:gridCol w="1273406"/>
                <a:gridCol w="1473513"/>
              </a:tblGrid>
              <a:tr h="36601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CRITERIA TO CONSIDER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CORE ESSENTIAL PUBLIC SERVICES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IMPORTANT PUBLIC SERVICES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VALUE ADDED SERVICES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07628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Public interest or 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developmental importance as well as mandated by law and is mission aligned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High Public Expectation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High Public Expectation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High Individual and Interest Group Expectation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6406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Financial sustainability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Free, Nominal or  Fee Tailored to Public Needs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__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Requires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Public Funding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Fees Cover Some Direct Costs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__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Requires a Balance of Public Funding and a Cost Recovery Target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Fees Cover Most Direct and Indirect Costs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__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Some Public Funding as Appropriate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98046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Benefits – i.e. health, safety, and protection of a valuable asset. 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Substantial Public Benefit (negative consequence if not provided)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Public and Individual Benefit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Primarily Individual Benefit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03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Competition in the market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Limited or No Alternative Providers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Alternative Providers Unable to Meet Demand or Need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Alternative Providers Readily Available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9123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Access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Open Access by All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Open Access / Limited Access to Specific Users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Limited Access to Specific Users</a:t>
                      </a:r>
                      <a:endParaRPr lang="en-US" sz="900" dirty="0">
                        <a:solidFill>
                          <a:srgbClr val="595959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2547" marR="625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3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Planning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865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KCMO PARKS AND RECREATION DEPARTMENT CLASSIFICATIONS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Typical Core </a:t>
            </a:r>
            <a:r>
              <a:rPr lang="en-US" sz="2400" dirty="0"/>
              <a:t>Essential Programs recover 0-20% of the operational costs:</a:t>
            </a:r>
          </a:p>
          <a:p>
            <a:pPr lvl="1"/>
            <a:r>
              <a:rPr lang="en-US" sz="2000" dirty="0" smtClean="0"/>
              <a:t>Open </a:t>
            </a:r>
            <a:r>
              <a:rPr lang="en-US" sz="2000" dirty="0"/>
              <a:t>swim</a:t>
            </a:r>
          </a:p>
          <a:p>
            <a:pPr lvl="1"/>
            <a:r>
              <a:rPr lang="en-US" sz="2000" dirty="0" smtClean="0"/>
              <a:t>Teen </a:t>
            </a:r>
            <a:r>
              <a:rPr lang="en-US" sz="2000" dirty="0"/>
              <a:t>swim</a:t>
            </a:r>
          </a:p>
          <a:p>
            <a:pPr lvl="1"/>
            <a:r>
              <a:rPr lang="en-US" sz="2000" dirty="0" smtClean="0"/>
              <a:t>Community </a:t>
            </a:r>
            <a:r>
              <a:rPr lang="en-US" sz="2000" dirty="0"/>
              <a:t>festivals</a:t>
            </a:r>
          </a:p>
          <a:p>
            <a:pPr lvl="1"/>
            <a:r>
              <a:rPr lang="en-US" sz="2000" dirty="0" smtClean="0"/>
              <a:t>Fitness </a:t>
            </a:r>
            <a:r>
              <a:rPr lang="en-US" sz="2000" dirty="0"/>
              <a:t>center drop-in</a:t>
            </a:r>
          </a:p>
          <a:p>
            <a:pPr lvl="1"/>
            <a:r>
              <a:rPr lang="en-US" sz="2000" dirty="0" smtClean="0"/>
              <a:t>Outdoor </a:t>
            </a:r>
            <a:r>
              <a:rPr lang="en-US" sz="2000" dirty="0"/>
              <a:t>adventure programs</a:t>
            </a:r>
          </a:p>
          <a:p>
            <a:pPr lvl="1"/>
            <a:r>
              <a:rPr lang="en-US" sz="2000" dirty="0" smtClean="0"/>
              <a:t>First </a:t>
            </a:r>
            <a:r>
              <a:rPr lang="en-US" sz="2000" dirty="0"/>
              <a:t>Friday programs</a:t>
            </a:r>
          </a:p>
          <a:p>
            <a:pPr lvl="1"/>
            <a:r>
              <a:rPr lang="en-US" sz="2000" dirty="0" smtClean="0"/>
              <a:t>Senior </a:t>
            </a:r>
            <a:r>
              <a:rPr lang="en-US" sz="2000" dirty="0"/>
              <a:t>classes</a:t>
            </a:r>
          </a:p>
          <a:p>
            <a:pPr lvl="1"/>
            <a:r>
              <a:rPr lang="en-US" sz="2000" dirty="0" smtClean="0"/>
              <a:t>Therapeutic </a:t>
            </a:r>
            <a:r>
              <a:rPr lang="en-US" sz="2000" dirty="0"/>
              <a:t>programs</a:t>
            </a:r>
          </a:p>
          <a:p>
            <a:pPr lvl="1"/>
            <a:r>
              <a:rPr lang="en-US" sz="2000" dirty="0" smtClean="0"/>
              <a:t>Family </a:t>
            </a:r>
            <a:r>
              <a:rPr lang="en-US" sz="2000" dirty="0"/>
              <a:t>programs</a:t>
            </a:r>
          </a:p>
          <a:p>
            <a:pPr lvl="1"/>
            <a:r>
              <a:rPr lang="en-US" sz="2000" dirty="0" smtClean="0"/>
              <a:t>Drop </a:t>
            </a:r>
            <a:r>
              <a:rPr lang="en-US" sz="2000" dirty="0"/>
              <a:t>in basketball for exercise</a:t>
            </a:r>
          </a:p>
          <a:p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55" y="2514600"/>
            <a:ext cx="4258381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836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KCMO PARKS AND RECREATION DEPARTMENT CLASSIFICATIONS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Important Services Programs recover 20-80% of the operational costs:</a:t>
            </a:r>
          </a:p>
          <a:p>
            <a:pPr lvl="1"/>
            <a:r>
              <a:rPr lang="en-US" sz="2000" dirty="0" smtClean="0"/>
              <a:t>Preschool </a:t>
            </a:r>
            <a:r>
              <a:rPr lang="en-US" sz="2000" dirty="0"/>
              <a:t>swim lessons</a:t>
            </a:r>
          </a:p>
          <a:p>
            <a:pPr lvl="1"/>
            <a:r>
              <a:rPr lang="en-US" sz="2000" dirty="0" smtClean="0"/>
              <a:t>Children </a:t>
            </a:r>
            <a:r>
              <a:rPr lang="en-US" sz="2000" dirty="0"/>
              <a:t>swim lessons</a:t>
            </a:r>
          </a:p>
          <a:p>
            <a:pPr lvl="1"/>
            <a:r>
              <a:rPr lang="en-US" sz="2000" dirty="0" smtClean="0"/>
              <a:t>Senior </a:t>
            </a:r>
            <a:r>
              <a:rPr lang="en-US" sz="2000" dirty="0"/>
              <a:t>aquatic programs</a:t>
            </a:r>
          </a:p>
          <a:p>
            <a:pPr lvl="1"/>
            <a:r>
              <a:rPr lang="en-US" sz="2000" dirty="0" smtClean="0"/>
              <a:t>Life </a:t>
            </a:r>
            <a:r>
              <a:rPr lang="en-US" sz="2000" dirty="0"/>
              <a:t>skill classes</a:t>
            </a:r>
          </a:p>
          <a:p>
            <a:pPr lvl="1"/>
            <a:r>
              <a:rPr lang="en-US" sz="2000" dirty="0" smtClean="0"/>
              <a:t>Preschool </a:t>
            </a:r>
            <a:r>
              <a:rPr lang="en-US" sz="2000" dirty="0"/>
              <a:t>classes</a:t>
            </a:r>
          </a:p>
          <a:p>
            <a:pPr lvl="1"/>
            <a:r>
              <a:rPr lang="en-US" sz="2000" dirty="0" smtClean="0"/>
              <a:t>Parent </a:t>
            </a:r>
            <a:r>
              <a:rPr lang="en-US" sz="2000" dirty="0"/>
              <a:t>and child classes</a:t>
            </a:r>
          </a:p>
          <a:p>
            <a:pPr lvl="1"/>
            <a:r>
              <a:rPr lang="en-US" sz="2000" dirty="0" smtClean="0"/>
              <a:t>Summer </a:t>
            </a:r>
            <a:r>
              <a:rPr lang="en-US" sz="2000" dirty="0"/>
              <a:t>day camps</a:t>
            </a:r>
          </a:p>
          <a:p>
            <a:pPr lvl="1"/>
            <a:r>
              <a:rPr lang="en-US" sz="2000" dirty="0" smtClean="0"/>
              <a:t>T-ball </a:t>
            </a:r>
            <a:r>
              <a:rPr lang="en-US" sz="2000" dirty="0"/>
              <a:t>program</a:t>
            </a:r>
          </a:p>
          <a:p>
            <a:pPr lvl="1"/>
            <a:r>
              <a:rPr lang="en-US" sz="2000" dirty="0" smtClean="0"/>
              <a:t>Youth </a:t>
            </a:r>
            <a:r>
              <a:rPr lang="en-US" sz="2000" dirty="0"/>
              <a:t>team basketball</a:t>
            </a:r>
          </a:p>
          <a:p>
            <a:pPr marL="366713" lvl="1" indent="0">
              <a:buNone/>
            </a:pP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lvl="1"/>
            <a:r>
              <a:rPr lang="en-US" sz="2000" dirty="0"/>
              <a:t>Youth team basketball</a:t>
            </a:r>
          </a:p>
          <a:p>
            <a:pPr lvl="1"/>
            <a:r>
              <a:rPr lang="en-US" sz="2000" dirty="0"/>
              <a:t>Youth boxing</a:t>
            </a:r>
          </a:p>
          <a:p>
            <a:pPr lvl="1"/>
            <a:r>
              <a:rPr lang="en-US" sz="2000" dirty="0"/>
              <a:t>Silver sneakers for seniors</a:t>
            </a:r>
          </a:p>
          <a:p>
            <a:pPr lvl="1"/>
            <a:r>
              <a:rPr lang="en-US" sz="2000" dirty="0"/>
              <a:t>Biddy basketball</a:t>
            </a:r>
          </a:p>
          <a:p>
            <a:pPr lvl="1"/>
            <a:r>
              <a:rPr lang="en-US" sz="2000" dirty="0"/>
              <a:t>Soccer leagues</a:t>
            </a:r>
          </a:p>
          <a:p>
            <a:pPr lvl="1"/>
            <a:r>
              <a:rPr lang="en-US" sz="2000" dirty="0"/>
              <a:t>Sports Clinics for kids</a:t>
            </a:r>
          </a:p>
          <a:p>
            <a:pPr lvl="1"/>
            <a:r>
              <a:rPr lang="en-US" sz="2000" dirty="0"/>
              <a:t>Youth tennis lessons</a:t>
            </a:r>
          </a:p>
          <a:p>
            <a:pPr lvl="1"/>
            <a:r>
              <a:rPr lang="en-US" sz="2000" dirty="0"/>
              <a:t>Arts programs</a:t>
            </a:r>
          </a:p>
          <a:p>
            <a:pPr lvl="1"/>
            <a:r>
              <a:rPr lang="en-US" sz="2000" dirty="0"/>
              <a:t>Performing arts programs</a:t>
            </a:r>
          </a:p>
          <a:p>
            <a:pPr lvl="1"/>
            <a:r>
              <a:rPr lang="en-US" sz="2000" dirty="0"/>
              <a:t>Youth hockey programs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40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KCMO PARKS AND RECREATION DEPARTMENT CLASSIFICATIONS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Valued Added Services recovery 80-100% of their operational costs:</a:t>
            </a:r>
          </a:p>
          <a:p>
            <a:pPr lvl="1"/>
            <a:r>
              <a:rPr lang="en-US" sz="2000" dirty="0" smtClean="0"/>
              <a:t>Aqua </a:t>
            </a:r>
            <a:r>
              <a:rPr lang="en-US" sz="2000" dirty="0"/>
              <a:t>aerobics</a:t>
            </a:r>
          </a:p>
          <a:p>
            <a:pPr lvl="1"/>
            <a:r>
              <a:rPr lang="en-US" sz="2000" dirty="0" smtClean="0"/>
              <a:t>Aqua </a:t>
            </a:r>
            <a:r>
              <a:rPr lang="en-US" sz="2000" dirty="0"/>
              <a:t>fitness classes</a:t>
            </a:r>
          </a:p>
          <a:p>
            <a:pPr lvl="1"/>
            <a:r>
              <a:rPr lang="en-US" sz="2000" dirty="0" smtClean="0"/>
              <a:t>WSI </a:t>
            </a:r>
            <a:r>
              <a:rPr lang="en-US" sz="2000" dirty="0"/>
              <a:t>instruction</a:t>
            </a:r>
          </a:p>
          <a:p>
            <a:pPr lvl="1"/>
            <a:r>
              <a:rPr lang="en-US" sz="2000" dirty="0" smtClean="0"/>
              <a:t>Lap </a:t>
            </a:r>
            <a:r>
              <a:rPr lang="en-US" sz="2000" dirty="0"/>
              <a:t>swim</a:t>
            </a:r>
          </a:p>
          <a:p>
            <a:pPr lvl="1"/>
            <a:r>
              <a:rPr lang="en-US" sz="2000" dirty="0" smtClean="0"/>
              <a:t>Specialty </a:t>
            </a:r>
            <a:r>
              <a:rPr lang="en-US" sz="2000" dirty="0"/>
              <a:t>classes</a:t>
            </a:r>
          </a:p>
          <a:p>
            <a:pPr lvl="1"/>
            <a:r>
              <a:rPr lang="en-US" sz="2000" dirty="0" smtClean="0"/>
              <a:t>Private </a:t>
            </a:r>
            <a:r>
              <a:rPr lang="en-US" sz="2000" dirty="0"/>
              <a:t>swim lessons</a:t>
            </a:r>
          </a:p>
          <a:p>
            <a:pPr lvl="1"/>
            <a:r>
              <a:rPr lang="en-US" sz="2000" dirty="0" smtClean="0"/>
              <a:t>Martial </a:t>
            </a:r>
            <a:r>
              <a:rPr lang="en-US" sz="2000" dirty="0"/>
              <a:t>arts</a:t>
            </a:r>
          </a:p>
          <a:p>
            <a:pPr lvl="1"/>
            <a:r>
              <a:rPr lang="en-US" sz="2000" dirty="0" smtClean="0"/>
              <a:t>Archery</a:t>
            </a:r>
            <a:endParaRPr lang="en-US" sz="2000" dirty="0"/>
          </a:p>
          <a:p>
            <a:pPr lvl="1"/>
            <a:r>
              <a:rPr lang="en-US" sz="2000" dirty="0" smtClean="0"/>
              <a:t>Personal </a:t>
            </a:r>
            <a:r>
              <a:rPr lang="en-US" sz="2000" dirty="0"/>
              <a:t>training</a:t>
            </a:r>
          </a:p>
          <a:p>
            <a:pPr lvl="1"/>
            <a:r>
              <a:rPr lang="en-US" sz="2000" dirty="0" smtClean="0"/>
              <a:t>Dog </a:t>
            </a:r>
            <a:r>
              <a:rPr lang="en-US" sz="2000" dirty="0"/>
              <a:t>obedience </a:t>
            </a:r>
            <a:r>
              <a:rPr lang="en-US" sz="2000" dirty="0" smtClean="0"/>
              <a:t>classes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lvl="1"/>
            <a:r>
              <a:rPr lang="en-US" sz="2000" dirty="0" smtClean="0"/>
              <a:t>Yoga</a:t>
            </a:r>
            <a:endParaRPr lang="en-US" sz="2000" dirty="0"/>
          </a:p>
          <a:p>
            <a:pPr lvl="1"/>
            <a:r>
              <a:rPr lang="en-US" sz="2000" dirty="0"/>
              <a:t>Zumba</a:t>
            </a:r>
          </a:p>
          <a:p>
            <a:pPr lvl="1"/>
            <a:r>
              <a:rPr lang="en-US" sz="2000" dirty="0"/>
              <a:t>Computer Classes</a:t>
            </a:r>
          </a:p>
          <a:p>
            <a:pPr lvl="1"/>
            <a:r>
              <a:rPr lang="en-US" sz="2000" dirty="0"/>
              <a:t>Aerobics</a:t>
            </a:r>
          </a:p>
          <a:p>
            <a:pPr lvl="1"/>
            <a:r>
              <a:rPr lang="en-US" sz="2000" dirty="0"/>
              <a:t>Volleyball leagues</a:t>
            </a:r>
          </a:p>
          <a:p>
            <a:pPr lvl="1"/>
            <a:r>
              <a:rPr lang="en-US" sz="2000" dirty="0"/>
              <a:t>Basketball leagues for adults</a:t>
            </a:r>
          </a:p>
          <a:p>
            <a:pPr lvl="1"/>
            <a:r>
              <a:rPr lang="en-US" sz="2000" dirty="0"/>
              <a:t>Pickle Ball Leagues</a:t>
            </a:r>
          </a:p>
          <a:p>
            <a:pPr lvl="1"/>
            <a:r>
              <a:rPr lang="en-US" sz="2000" dirty="0"/>
              <a:t>Private rentals of community space</a:t>
            </a:r>
          </a:p>
          <a:p>
            <a:pPr lvl="1"/>
            <a:r>
              <a:rPr lang="en-US" sz="2000" dirty="0"/>
              <a:t>Dodge ball</a:t>
            </a:r>
          </a:p>
          <a:p>
            <a:pPr lvl="1"/>
            <a:r>
              <a:rPr lang="en-US" sz="2000" dirty="0"/>
              <a:t>Piano Lessons</a:t>
            </a:r>
          </a:p>
          <a:p>
            <a:pPr lvl="1"/>
            <a:r>
              <a:rPr lang="en-US" sz="2000" dirty="0"/>
              <a:t>Tennis lessons</a:t>
            </a:r>
          </a:p>
          <a:p>
            <a:pPr lvl="1"/>
            <a:r>
              <a:rPr lang="en-US" sz="2000" dirty="0"/>
              <a:t>Senior trips</a:t>
            </a:r>
          </a:p>
          <a:p>
            <a:pPr lvl="1"/>
            <a:r>
              <a:rPr lang="en-US" sz="2000" dirty="0"/>
              <a:t>Hockey tournaments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9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</a:t>
            </a:r>
            <a:r>
              <a:rPr lang="en-US" dirty="0" smtClean="0"/>
              <a:t>30 Center Directors and Assistant Center Directors participated </a:t>
            </a:r>
            <a:r>
              <a:rPr lang="en-US" dirty="0"/>
              <a:t>in this survey which serves as a good yardstick to assess current employee sentiment at a point in time.  These surveys were conducted in April-May 2013. </a:t>
            </a:r>
            <a:endParaRPr lang="en-US" dirty="0" smtClean="0"/>
          </a:p>
          <a:p>
            <a:r>
              <a:rPr lang="en-US" dirty="0" smtClean="0"/>
              <a:t>Malcom </a:t>
            </a:r>
            <a:r>
              <a:rPr lang="en-US" dirty="0" err="1" smtClean="0"/>
              <a:t>Baldridge</a:t>
            </a:r>
            <a:r>
              <a:rPr lang="en-US" dirty="0" smtClean="0"/>
              <a:t> Model used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71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5" y="2394078"/>
            <a:ext cx="5944115" cy="290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506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Planning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5" y="2387981"/>
            <a:ext cx="5944115" cy="292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586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and Market Focus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5" y="2387981"/>
            <a:ext cx="5944115" cy="292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587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Measurement, Analysis, &amp; Knowledge Management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5" y="2394078"/>
            <a:ext cx="5944115" cy="290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882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Workforce Focus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012" y="2378836"/>
            <a:ext cx="5968501" cy="29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832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Management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012" y="2378836"/>
            <a:ext cx="5968501" cy="29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751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Planning Process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7355483"/>
              </p:ext>
            </p:extLst>
          </p:nvPr>
        </p:nvGraphicFramePr>
        <p:xfrm>
          <a:off x="723900" y="2305050"/>
          <a:ext cx="9067800" cy="340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6407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and Business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051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Operational and Business </a:t>
            </a:r>
            <a:r>
              <a:rPr lang="en-US" sz="2800" dirty="0" smtClean="0"/>
              <a:t>Analysis Recommendations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b="1" dirty="0"/>
              <a:t>HOW ARE THE OPERATIONAL AREAS STRUCTURED? </a:t>
            </a:r>
            <a:endParaRPr lang="en-US" sz="2800" b="1" dirty="0" smtClean="0"/>
          </a:p>
          <a:p>
            <a:pPr lvl="1"/>
            <a:r>
              <a:rPr lang="en-US" dirty="0"/>
              <a:t>Recommendation </a:t>
            </a:r>
            <a:r>
              <a:rPr lang="en-US" dirty="0" smtClean="0"/>
              <a:t>– Recreation Services should </a:t>
            </a:r>
            <a:r>
              <a:rPr lang="en-US" dirty="0"/>
              <a:t>be divided into three districts with a manager over each </a:t>
            </a:r>
            <a:r>
              <a:rPr lang="en-US" dirty="0" smtClean="0"/>
              <a:t>District with city wide services</a:t>
            </a:r>
            <a:endParaRPr lang="en-US" dirty="0" smtClean="0"/>
          </a:p>
          <a:p>
            <a:r>
              <a:rPr lang="en-US" sz="2400" b="1" dirty="0"/>
              <a:t>DOES THE CURRENT ORGANIZATIONAL STRUCTURE LEND ITSELF TO MAXIMIZING REVENUES AND CONTROLLING EXPENDITURES? </a:t>
            </a:r>
            <a:endParaRPr lang="en-US" sz="2400" b="1" dirty="0" smtClean="0"/>
          </a:p>
          <a:p>
            <a:pPr lvl="1"/>
            <a:r>
              <a:rPr lang="en-US" dirty="0" smtClean="0"/>
              <a:t>Recommendation - Redesign </a:t>
            </a:r>
            <a:r>
              <a:rPr lang="en-US" dirty="0"/>
              <a:t>the recreation division into regional districts and city-wide services to maximize the functionality and revenue capability of the division</a:t>
            </a:r>
          </a:p>
        </p:txBody>
      </p:sp>
    </p:spTree>
    <p:extLst>
      <p:ext uri="{BB962C8B-B14F-4D97-AF65-F5344CB8AC3E}">
        <p14:creationId xmlns:p14="http://schemas.microsoft.com/office/powerpoint/2010/main" val="2887337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Operational and Business Analysis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b="1" dirty="0"/>
              <a:t>DETERMINE THE RELIABILITY AND INTEGRITY OF FINANCIAL AND OPERATIONAL </a:t>
            </a:r>
            <a:r>
              <a:rPr lang="en-US" sz="2800" b="1" dirty="0" smtClean="0"/>
              <a:t>INFORMATION</a:t>
            </a:r>
          </a:p>
          <a:p>
            <a:pPr lvl="1"/>
            <a:r>
              <a:rPr lang="en-US" dirty="0" smtClean="0"/>
              <a:t>Recommendation - Acquire </a:t>
            </a:r>
            <a:r>
              <a:rPr lang="en-US" dirty="0"/>
              <a:t>the modules needed for tracking cost of service from </a:t>
            </a:r>
            <a:r>
              <a:rPr lang="en-US" dirty="0" err="1" smtClean="0"/>
              <a:t>RecTrac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sz="2800" b="1" dirty="0"/>
              <a:t>DETERMINE THE EFFECTIVENESS, EFFICIENCY AND ECONOMY OF THE </a:t>
            </a:r>
            <a:r>
              <a:rPr lang="en-US" sz="2800" b="1" dirty="0" smtClean="0"/>
              <a:t>OPERATIONS</a:t>
            </a:r>
          </a:p>
          <a:p>
            <a:pPr lvl="1"/>
            <a:r>
              <a:rPr lang="en-US" dirty="0" smtClean="0"/>
              <a:t>Recommendation - Develop </a:t>
            </a:r>
            <a:r>
              <a:rPr lang="en-US" dirty="0"/>
              <a:t>business plans for each recreation center and or attraction</a:t>
            </a:r>
          </a:p>
        </p:txBody>
      </p:sp>
    </p:spTree>
    <p:extLst>
      <p:ext uri="{BB962C8B-B14F-4D97-AF65-F5344CB8AC3E}">
        <p14:creationId xmlns:p14="http://schemas.microsoft.com/office/powerpoint/2010/main" val="4060177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Operational and Business Analysis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b="1" dirty="0" smtClean="0"/>
              <a:t>DETERMINE if </a:t>
            </a:r>
            <a:r>
              <a:rPr lang="en-US" sz="2800" b="1" dirty="0"/>
              <a:t>OPERATIONS ARE </a:t>
            </a:r>
            <a:r>
              <a:rPr lang="en-US" sz="2800" b="1" dirty="0" smtClean="0"/>
              <a:t>SUSTAINABLE</a:t>
            </a:r>
          </a:p>
          <a:p>
            <a:pPr lvl="1"/>
            <a:r>
              <a:rPr lang="en-US" dirty="0"/>
              <a:t>Recommendation - </a:t>
            </a:r>
            <a:r>
              <a:rPr lang="en-US" dirty="0" smtClean="0"/>
              <a:t>Establish </a:t>
            </a:r>
            <a:r>
              <a:rPr lang="en-US" dirty="0"/>
              <a:t>an updated pricing policy and cost recovery goal for the recreation division as a whole and for each recreation site and core program </a:t>
            </a:r>
            <a:r>
              <a:rPr lang="en-US" dirty="0" smtClean="0"/>
              <a:t>area</a:t>
            </a:r>
          </a:p>
          <a:p>
            <a:r>
              <a:rPr lang="en-US" sz="2800" b="1" dirty="0" smtClean="0"/>
              <a:t>DETERMINE IF ASSETS ARE SAFEGUARDED</a:t>
            </a:r>
          </a:p>
          <a:p>
            <a:pPr lvl="1"/>
            <a:r>
              <a:rPr lang="en-US" dirty="0" smtClean="0"/>
              <a:t>Recommendation - Develop </a:t>
            </a:r>
            <a:r>
              <a:rPr lang="en-US" dirty="0"/>
              <a:t>a </a:t>
            </a:r>
            <a:r>
              <a:rPr lang="en-US" dirty="0" smtClean="0"/>
              <a:t>cost </a:t>
            </a:r>
            <a:r>
              <a:rPr lang="en-US" dirty="0"/>
              <a:t>benefit assessment for each </a:t>
            </a:r>
            <a:r>
              <a:rPr lang="en-US" dirty="0" smtClean="0"/>
              <a:t>improvement planned. </a:t>
            </a:r>
            <a:r>
              <a:rPr lang="en-US" dirty="0"/>
              <a:t>Prioritize these improvements to achieve the financial goals desired for the Department and the Division.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81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Operational and Business Analysis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b="1" dirty="0"/>
              <a:t>DETERMINE IF SAFETY AND RISK MANAGEMENT GOALS ARE IN </a:t>
            </a:r>
            <a:r>
              <a:rPr lang="en-US" sz="2800" b="1" dirty="0" smtClean="0"/>
              <a:t>PLACE</a:t>
            </a:r>
            <a:r>
              <a:rPr lang="en-US" sz="2800" b="1" dirty="0"/>
              <a:t>	</a:t>
            </a:r>
            <a:endParaRPr lang="en-US" sz="2800" b="1" dirty="0" smtClean="0"/>
          </a:p>
          <a:p>
            <a:pPr lvl="1"/>
            <a:r>
              <a:rPr lang="en-US" dirty="0" smtClean="0"/>
              <a:t>Recommendation </a:t>
            </a:r>
            <a:r>
              <a:rPr lang="en-US" dirty="0"/>
              <a:t>- </a:t>
            </a:r>
            <a:r>
              <a:rPr lang="en-US" dirty="0" smtClean="0"/>
              <a:t>Develop </a:t>
            </a:r>
            <a:r>
              <a:rPr lang="en-US" dirty="0"/>
              <a:t>a customer and staff safety plan for each site and implement changes </a:t>
            </a:r>
            <a:r>
              <a:rPr lang="en-US" dirty="0" smtClean="0"/>
              <a:t>required</a:t>
            </a:r>
          </a:p>
          <a:p>
            <a:r>
              <a:rPr lang="en-US" sz="2800" b="1" dirty="0"/>
              <a:t>DETERMINE THAT THE OPERATIONS ARE IN COMPLIANCE WITH APPROPRIATE LAWS, REGULATIONS AND </a:t>
            </a:r>
            <a:r>
              <a:rPr lang="en-US" sz="2800" b="1" dirty="0" smtClean="0"/>
              <a:t>CONTRACTS</a:t>
            </a:r>
          </a:p>
          <a:p>
            <a:pPr lvl="1"/>
            <a:r>
              <a:rPr lang="en-US" dirty="0" smtClean="0"/>
              <a:t>Develop </a:t>
            </a:r>
            <a:r>
              <a:rPr lang="en-US" dirty="0"/>
              <a:t>a review schedule for each contract and agreement in the system and update accordingly</a:t>
            </a:r>
          </a:p>
        </p:txBody>
      </p:sp>
    </p:spTree>
    <p:extLst>
      <p:ext uri="{BB962C8B-B14F-4D97-AF65-F5344CB8AC3E}">
        <p14:creationId xmlns:p14="http://schemas.microsoft.com/office/powerpoint/2010/main" val="287621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Recommendations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45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Key Preliminary Recommended Actions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838700" cy="4572000"/>
          </a:xfrm>
        </p:spPr>
        <p:txBody>
          <a:bodyPr/>
          <a:lstStyle/>
          <a:p>
            <a:r>
              <a:rPr lang="en-US" sz="2000" dirty="0" smtClean="0"/>
              <a:t>Reorganize </a:t>
            </a:r>
            <a:r>
              <a:rPr lang="en-US" sz="2000" dirty="0"/>
              <a:t>the Recreation Division into three functional Districts that will be responsible for three or four community centers </a:t>
            </a:r>
            <a:endParaRPr lang="en-US" sz="2000" dirty="0" smtClean="0"/>
          </a:p>
          <a:p>
            <a:pPr lvl="1"/>
            <a:r>
              <a:rPr lang="en-US" sz="1800" dirty="0" smtClean="0"/>
              <a:t>Program </a:t>
            </a:r>
            <a:r>
              <a:rPr lang="en-US" sz="1800" dirty="0"/>
              <a:t>by regional district versus focusing on each community center as its own stand-alone </a:t>
            </a:r>
            <a:r>
              <a:rPr lang="en-US" sz="1800" dirty="0" smtClean="0"/>
              <a:t>center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Add </a:t>
            </a:r>
            <a:r>
              <a:rPr lang="en-US" sz="2000" dirty="0"/>
              <a:t>additional space to smaller community centers to create more program space and increase the operating revenues from the </a:t>
            </a:r>
            <a:r>
              <a:rPr lang="en-US" sz="2000" dirty="0" smtClean="0"/>
              <a:t>site</a:t>
            </a:r>
          </a:p>
          <a:p>
            <a:endParaRPr lang="en-US" sz="2000" dirty="0" smtClean="0"/>
          </a:p>
          <a:p>
            <a:r>
              <a:rPr lang="en-US" sz="2000" dirty="0" smtClean="0"/>
              <a:t>Reopen the pool at Line Creek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667000"/>
            <a:ext cx="3678796" cy="219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25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Key Preliminary </a:t>
            </a:r>
            <a:r>
              <a:rPr lang="en-US" sz="3200" dirty="0"/>
              <a:t>Recommended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Eliminate </a:t>
            </a:r>
            <a:r>
              <a:rPr lang="en-US" sz="2400" dirty="0"/>
              <a:t>duplication of programs in each District unless the program demand requires it and develop specific themes for each community center </a:t>
            </a:r>
            <a:endParaRPr lang="en-US" sz="2400" dirty="0" smtClean="0"/>
          </a:p>
          <a:p>
            <a:pPr lvl="1"/>
            <a:r>
              <a:rPr lang="en-US" sz="2000" dirty="0" smtClean="0"/>
              <a:t>Active </a:t>
            </a:r>
            <a:r>
              <a:rPr lang="en-US" sz="2000" dirty="0"/>
              <a:t>Seniors and Family Programing (senior programs, senior wellness, family activities)</a:t>
            </a:r>
          </a:p>
          <a:p>
            <a:pPr lvl="1"/>
            <a:r>
              <a:rPr lang="en-US" sz="2000" dirty="0" smtClean="0"/>
              <a:t>Fine </a:t>
            </a:r>
            <a:r>
              <a:rPr lang="en-US" sz="2000" dirty="0"/>
              <a:t>Arts and Performing Arts (fine arts, performing arts, music, dance) </a:t>
            </a:r>
          </a:p>
          <a:p>
            <a:pPr lvl="1"/>
            <a:r>
              <a:rPr lang="en-US" sz="2000" dirty="0" smtClean="0"/>
              <a:t>Sports</a:t>
            </a:r>
            <a:r>
              <a:rPr lang="en-US" sz="2000" dirty="0"/>
              <a:t>, Fitness and Wellness (sports leagues, fitness and wellness programs, clinics and workshops)</a:t>
            </a:r>
          </a:p>
          <a:p>
            <a:pPr lvl="1"/>
            <a:r>
              <a:rPr lang="en-US" sz="2000" dirty="0" smtClean="0"/>
              <a:t>Aquatics </a:t>
            </a:r>
            <a:r>
              <a:rPr lang="en-US" sz="2000" dirty="0"/>
              <a:t>and Fitness (aquatic programs, aquatic fitness, swim teams, fitness and wellness classes)</a:t>
            </a:r>
          </a:p>
          <a:p>
            <a:pPr lvl="1"/>
            <a:r>
              <a:rPr lang="en-US" sz="2000" dirty="0" smtClean="0"/>
              <a:t>Life </a:t>
            </a:r>
            <a:r>
              <a:rPr lang="en-US" sz="2000" dirty="0"/>
              <a:t>Skill Center (computer skills, cooking, gardening, healthy eating, reading, English classes, neighborhood focus)</a:t>
            </a:r>
          </a:p>
          <a:p>
            <a:pPr lvl="1"/>
            <a:r>
              <a:rPr lang="en-US" sz="2000" dirty="0" smtClean="0"/>
              <a:t>Ice </a:t>
            </a:r>
            <a:r>
              <a:rPr lang="en-US" sz="2000" dirty="0"/>
              <a:t>Center (ice hockey, figure skating, clinics, tournaments)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163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Key Preliminary </a:t>
            </a:r>
            <a:r>
              <a:rPr lang="en-US" sz="3600" dirty="0"/>
              <a:t>Recommended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 smtClean="0"/>
              <a:t>Add </a:t>
            </a:r>
            <a:r>
              <a:rPr lang="en-US" sz="2000" dirty="0"/>
              <a:t>additional core programs to broaden the program offerings and user base to include:</a:t>
            </a:r>
          </a:p>
          <a:p>
            <a:pPr lvl="1"/>
            <a:r>
              <a:rPr lang="en-US" sz="2000" dirty="0" smtClean="0"/>
              <a:t>Before </a:t>
            </a:r>
            <a:r>
              <a:rPr lang="en-US" sz="2000" dirty="0"/>
              <a:t>school and after school programs</a:t>
            </a:r>
          </a:p>
          <a:p>
            <a:pPr lvl="1"/>
            <a:r>
              <a:rPr lang="en-US" sz="2000" dirty="0" smtClean="0"/>
              <a:t>Family </a:t>
            </a:r>
            <a:r>
              <a:rPr lang="en-US" sz="2000" dirty="0"/>
              <a:t>programs</a:t>
            </a:r>
          </a:p>
          <a:p>
            <a:pPr lvl="1"/>
            <a:r>
              <a:rPr lang="en-US" sz="2000" dirty="0" smtClean="0"/>
              <a:t>Senior </a:t>
            </a:r>
            <a:r>
              <a:rPr lang="en-US" sz="2000" dirty="0"/>
              <a:t>programs</a:t>
            </a:r>
          </a:p>
          <a:p>
            <a:pPr lvl="1"/>
            <a:r>
              <a:rPr lang="en-US" sz="2000" dirty="0" smtClean="0"/>
              <a:t>Wellness </a:t>
            </a:r>
            <a:r>
              <a:rPr lang="en-US" sz="2000" dirty="0"/>
              <a:t>classes</a:t>
            </a:r>
          </a:p>
          <a:p>
            <a:pPr lvl="1"/>
            <a:r>
              <a:rPr lang="en-US" sz="2000" dirty="0" smtClean="0"/>
              <a:t>Arts </a:t>
            </a:r>
            <a:r>
              <a:rPr lang="en-US" sz="2000" dirty="0"/>
              <a:t>programs</a:t>
            </a:r>
          </a:p>
          <a:p>
            <a:pPr lvl="1"/>
            <a:r>
              <a:rPr lang="en-US" sz="2000" dirty="0" smtClean="0"/>
              <a:t>Aquatics </a:t>
            </a:r>
            <a:r>
              <a:rPr lang="en-US" sz="2000" dirty="0"/>
              <a:t>programs</a:t>
            </a:r>
          </a:p>
          <a:p>
            <a:pPr lvl="1"/>
            <a:r>
              <a:rPr lang="en-US" sz="2000" dirty="0" smtClean="0"/>
              <a:t>Adult </a:t>
            </a:r>
            <a:r>
              <a:rPr lang="en-US" sz="2000" dirty="0"/>
              <a:t>sports</a:t>
            </a:r>
          </a:p>
          <a:p>
            <a:pPr lvl="1"/>
            <a:r>
              <a:rPr lang="en-US" sz="2000" dirty="0" smtClean="0"/>
              <a:t>Outdoor </a:t>
            </a:r>
            <a:r>
              <a:rPr lang="en-US" sz="2000" dirty="0"/>
              <a:t>recreation</a:t>
            </a:r>
          </a:p>
          <a:p>
            <a:endParaRPr 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354" y="2743200"/>
            <a:ext cx="4029863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727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Key Preliminary </a:t>
            </a:r>
            <a:r>
              <a:rPr lang="en-US" sz="3600" dirty="0"/>
              <a:t>Recommended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600" dirty="0" smtClean="0"/>
              <a:t>Develop </a:t>
            </a:r>
            <a:r>
              <a:rPr lang="en-US" sz="2600" dirty="0"/>
              <a:t>an updated pricing policy and philosophy based on core essential, important and value added programs and create specific cost recovery goals for each community center and core program area. </a:t>
            </a:r>
            <a:endParaRPr lang="en-US" sz="2600" dirty="0" smtClean="0"/>
          </a:p>
          <a:p>
            <a:r>
              <a:rPr lang="en-US" sz="2600" dirty="0" smtClean="0"/>
              <a:t>Develop </a:t>
            </a:r>
            <a:r>
              <a:rPr lang="en-US" sz="2600" dirty="0"/>
              <a:t>earned income programs for each community center to increase revenues for each </a:t>
            </a:r>
            <a:r>
              <a:rPr lang="en-US" sz="2600" dirty="0" smtClean="0"/>
              <a:t>site.</a:t>
            </a:r>
          </a:p>
          <a:p>
            <a:r>
              <a:rPr lang="en-US" sz="2600" dirty="0" smtClean="0"/>
              <a:t>Develop </a:t>
            </a:r>
            <a:r>
              <a:rPr lang="en-US" sz="2600" dirty="0"/>
              <a:t>a business development office for the Recreation Division to generate more revenue and support a stronger marketing </a:t>
            </a:r>
            <a:r>
              <a:rPr lang="en-US" sz="2600" dirty="0" smtClean="0"/>
              <a:t>effort</a:t>
            </a:r>
          </a:p>
          <a:p>
            <a:r>
              <a:rPr lang="en-US" sz="2600" dirty="0" smtClean="0"/>
              <a:t>Develop </a:t>
            </a:r>
            <a:r>
              <a:rPr lang="en-US" sz="2600" dirty="0"/>
              <a:t>performance measures that focus on accountability, efficiency and revenue production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74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 Consulting conducted twenty-seven (27) focus groups along with nine (9) public forums at eight of the nine community centers (Southeast and Marlborough held together)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Input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394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Key Preliminary </a:t>
            </a:r>
            <a:r>
              <a:rPr lang="en-US" sz="3600" dirty="0"/>
              <a:t>Recommended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Develop </a:t>
            </a:r>
            <a:r>
              <a:rPr lang="en-US" sz="2400" dirty="0"/>
              <a:t>a program plan for aquatics to strengthen the programs offered.</a:t>
            </a:r>
          </a:p>
          <a:p>
            <a:r>
              <a:rPr lang="en-US" sz="2400" dirty="0" smtClean="0"/>
              <a:t>Develop </a:t>
            </a:r>
            <a:r>
              <a:rPr lang="en-US" sz="2400" dirty="0"/>
              <a:t>a stronger volunteer program to help </a:t>
            </a:r>
            <a:r>
              <a:rPr lang="en-US" sz="2400" dirty="0" smtClean="0"/>
              <a:t>staff</a:t>
            </a:r>
            <a:endParaRPr lang="en-US" sz="2400" dirty="0"/>
          </a:p>
          <a:p>
            <a:r>
              <a:rPr lang="en-US" sz="2400" dirty="0" smtClean="0"/>
              <a:t>Redevelop </a:t>
            </a:r>
            <a:r>
              <a:rPr lang="en-US" sz="2400" dirty="0"/>
              <a:t>city-wide programs in adult sports, some youth sports, Teen services (ages 12-17), aquatics, fitness, preschool programs (3-6 with parents), senior services, arts and dance, outdoor recreation, after school programs, and ice related programs.</a:t>
            </a:r>
          </a:p>
          <a:p>
            <a:r>
              <a:rPr lang="en-US" sz="2400" dirty="0" smtClean="0"/>
              <a:t>Develop </a:t>
            </a:r>
            <a:r>
              <a:rPr lang="en-US" sz="2400" dirty="0"/>
              <a:t>more contractor related classes with a 60/40 split in revenue back to the Department.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574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Key Preliminary </a:t>
            </a:r>
            <a:r>
              <a:rPr lang="en-US" sz="3600" dirty="0"/>
              <a:t>Recommended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Develop </a:t>
            </a:r>
            <a:r>
              <a:rPr lang="en-US" sz="2400" dirty="0"/>
              <a:t>consistency in how program standards are delivered for youth and adults.</a:t>
            </a:r>
          </a:p>
          <a:p>
            <a:r>
              <a:rPr lang="en-US" sz="2400" dirty="0" smtClean="0"/>
              <a:t>Develop </a:t>
            </a:r>
            <a:r>
              <a:rPr lang="en-US" sz="2400" dirty="0"/>
              <a:t>consistency in community center cleanliness standards.</a:t>
            </a:r>
          </a:p>
          <a:p>
            <a:r>
              <a:rPr lang="en-US" sz="2400" dirty="0" smtClean="0"/>
              <a:t>Develop </a:t>
            </a:r>
            <a:r>
              <a:rPr lang="en-US" sz="2400" dirty="0"/>
              <a:t>consistency in how community centers are staffed based on prime time and non-prime times.</a:t>
            </a:r>
          </a:p>
          <a:p>
            <a:r>
              <a:rPr lang="en-US" sz="2400" dirty="0" smtClean="0"/>
              <a:t>Develop </a:t>
            </a:r>
            <a:r>
              <a:rPr lang="en-US" sz="2400" dirty="0"/>
              <a:t>consistency in recreation staff training and development as it applies to programming, pricing, marketing, communication, customer service, RecTrac management and performance tracking. </a:t>
            </a:r>
            <a:endParaRPr lang="en-US" sz="2400" dirty="0" smtClean="0"/>
          </a:p>
          <a:p>
            <a:pPr lvl="1"/>
            <a:r>
              <a:rPr lang="en-US" sz="2000" dirty="0" smtClean="0"/>
              <a:t>Develop </a:t>
            </a:r>
            <a:r>
              <a:rPr lang="en-US" sz="2000" dirty="0"/>
              <a:t>employee work plans and employee work teams to implement the goals and objectives listed in the Recreation Plan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04064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Key Preliminary </a:t>
            </a:r>
            <a:r>
              <a:rPr lang="en-US" sz="3600" dirty="0"/>
              <a:t>Recommended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 smtClean="0"/>
              <a:t>Design </a:t>
            </a:r>
            <a:r>
              <a:rPr lang="en-US" sz="2000" dirty="0"/>
              <a:t>recreation facilities to produce revenue and create larger spaces for fitness, aquatics, gyms, walking tracks and wellness related rooms.</a:t>
            </a:r>
          </a:p>
          <a:p>
            <a:r>
              <a:rPr lang="en-US" sz="2000" dirty="0" smtClean="0"/>
              <a:t>Increase </a:t>
            </a:r>
            <a:r>
              <a:rPr lang="en-US" sz="2000" dirty="0"/>
              <a:t>partnerships with local schools, not-for-profits, health care providers, and private businesses in delivery of programs to the community.</a:t>
            </a:r>
          </a:p>
          <a:p>
            <a:r>
              <a:rPr lang="en-US" sz="2000" dirty="0" smtClean="0"/>
              <a:t>Develop </a:t>
            </a:r>
            <a:r>
              <a:rPr lang="en-US" sz="2000" dirty="0"/>
              <a:t>more teen programs offering an array of programs that might include social recreation, music, tutoring, mentoring and non-sports activities for both girls and boys.</a:t>
            </a:r>
          </a:p>
          <a:p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2590800"/>
            <a:ext cx="4390660" cy="255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338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Key Preliminary </a:t>
            </a:r>
            <a:r>
              <a:rPr lang="en-US" sz="3600" dirty="0"/>
              <a:t>Recommended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Develop </a:t>
            </a:r>
            <a:r>
              <a:rPr lang="en-US" sz="2400" dirty="0"/>
              <a:t>adventure programs for youth and adults in kayaking, mountain biking, rock climbing, scuba diving, skateboarding, and paddle boarding.</a:t>
            </a:r>
          </a:p>
          <a:p>
            <a:r>
              <a:rPr lang="en-US" sz="2400" dirty="0" smtClean="0"/>
              <a:t>Increase </a:t>
            </a:r>
            <a:r>
              <a:rPr lang="en-US" sz="2400" dirty="0"/>
              <a:t>the program development for youth and adults in swimming instruction and recreational swimming for youth.</a:t>
            </a:r>
          </a:p>
          <a:p>
            <a:r>
              <a:rPr lang="en-US" sz="2400" dirty="0" smtClean="0"/>
              <a:t>Develop </a:t>
            </a:r>
            <a:r>
              <a:rPr lang="en-US" sz="2400" dirty="0"/>
              <a:t>a second sheet of ice at the Line Creek Community Center to increase leagues and tournaments to help support the facility to become more self-supporting.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282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Key Preliminary </a:t>
            </a:r>
            <a:r>
              <a:rPr lang="en-US" sz="4000" dirty="0"/>
              <a:t>Recommended Actions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Complete </a:t>
            </a:r>
            <a:r>
              <a:rPr lang="en-US" sz="2400" dirty="0"/>
              <a:t>a comprehensive marketing plan and program business plan that gives consideration and identifies potential promotional strategies for each of the following:</a:t>
            </a:r>
          </a:p>
          <a:p>
            <a:pPr lvl="1"/>
            <a:r>
              <a:rPr lang="en-US" sz="2000" dirty="0" smtClean="0"/>
              <a:t>Networking-go </a:t>
            </a:r>
            <a:r>
              <a:rPr lang="en-US" sz="2000" dirty="0"/>
              <a:t>where the market is;</a:t>
            </a:r>
          </a:p>
          <a:p>
            <a:pPr lvl="1"/>
            <a:r>
              <a:rPr lang="en-US" sz="2000" dirty="0" smtClean="0"/>
              <a:t>Direct </a:t>
            </a:r>
            <a:r>
              <a:rPr lang="en-US" sz="2000" dirty="0"/>
              <a:t>marketing-brochures and flyers;</a:t>
            </a:r>
          </a:p>
          <a:p>
            <a:pPr lvl="1"/>
            <a:r>
              <a:rPr lang="en-US" sz="2000" dirty="0" smtClean="0"/>
              <a:t>Advertising-print </a:t>
            </a:r>
            <a:r>
              <a:rPr lang="en-US" sz="2000" dirty="0"/>
              <a:t>media, directories;</a:t>
            </a:r>
          </a:p>
          <a:p>
            <a:pPr marL="366713" lvl="1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lvl="1"/>
            <a:r>
              <a:rPr lang="en-US" sz="2000" dirty="0"/>
              <a:t>Training programs-to increase awareness;</a:t>
            </a:r>
          </a:p>
          <a:p>
            <a:pPr lvl="1"/>
            <a:r>
              <a:rPr lang="en-US" sz="2000" dirty="0"/>
              <a:t>Write articles-give advice, become known as the expert;</a:t>
            </a:r>
          </a:p>
          <a:p>
            <a:pPr lvl="1"/>
            <a:r>
              <a:rPr lang="en-US" sz="2000" dirty="0"/>
              <a:t>Direct/Personal selling;</a:t>
            </a:r>
          </a:p>
          <a:p>
            <a:pPr lvl="1"/>
            <a:r>
              <a:rPr lang="en-US" sz="2000" dirty="0"/>
              <a:t>Publicity/press releases;</a:t>
            </a:r>
          </a:p>
          <a:p>
            <a:pPr lvl="1"/>
            <a:r>
              <a:rPr lang="en-US" sz="2000" dirty="0" smtClean="0"/>
              <a:t>Step up social </a:t>
            </a:r>
            <a:r>
              <a:rPr lang="en-US" sz="2000" dirty="0"/>
              <a:t>media;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785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87" y="1524000"/>
            <a:ext cx="7286625" cy="1828800"/>
          </a:xfrm>
        </p:spPr>
        <p:txBody>
          <a:bodyPr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Questions?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28600"/>
            <a:ext cx="10287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Parks and Recreation Community Facilities Operations Plan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rgbClr val="003399"/>
                </a:solidFill>
              </a:rPr>
              <a:t>Findings Presentation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endParaRPr lang="en-US" sz="3200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24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Consultants Observations from Community Input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The Department </a:t>
            </a:r>
            <a:r>
              <a:rPr lang="en-US" sz="2400" dirty="0"/>
              <a:t>is more of a recreation facility provider than </a:t>
            </a:r>
            <a:r>
              <a:rPr lang="en-US" sz="2400" dirty="0" smtClean="0"/>
              <a:t>a direct program and facility </a:t>
            </a:r>
            <a:r>
              <a:rPr lang="en-US" sz="2400" dirty="0"/>
              <a:t>provider </a:t>
            </a:r>
            <a:endParaRPr lang="en-US" sz="2400" dirty="0" smtClean="0"/>
          </a:p>
          <a:p>
            <a:r>
              <a:rPr lang="en-US" sz="2400" dirty="0" smtClean="0"/>
              <a:t>Parks are more recognized and appreciated than recreation services by the community</a:t>
            </a:r>
          </a:p>
          <a:p>
            <a:r>
              <a:rPr lang="en-US" sz="2400" dirty="0" smtClean="0"/>
              <a:t>The road </a:t>
            </a:r>
            <a:r>
              <a:rPr lang="en-US" sz="2400" dirty="0"/>
              <a:t>signage to get to parks and recreation facilities is minimal which doesn’t help the community to understand the location and opportunities that exists </a:t>
            </a:r>
            <a:r>
              <a:rPr lang="en-US" sz="2400" dirty="0" smtClean="0"/>
              <a:t>for recreation services</a:t>
            </a:r>
          </a:p>
          <a:p>
            <a:r>
              <a:rPr lang="en-US" sz="2400" dirty="0" smtClean="0"/>
              <a:t>Many </a:t>
            </a:r>
            <a:r>
              <a:rPr lang="en-US" sz="2400" dirty="0"/>
              <a:t>of the community centers have excess capacity of program spaces that could be used in a more efficient and productive </a:t>
            </a:r>
            <a:r>
              <a:rPr lang="en-US" sz="2400" dirty="0" smtClean="0"/>
              <a:t>manner</a:t>
            </a:r>
          </a:p>
          <a:p>
            <a:r>
              <a:rPr lang="en-US" sz="2400" dirty="0" smtClean="0"/>
              <a:t>It </a:t>
            </a:r>
            <a:r>
              <a:rPr lang="en-US" sz="2400" dirty="0"/>
              <a:t>appears that the majority of the community centers do relatively the same types of programs 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4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Consultants Observations </a:t>
            </a:r>
            <a:r>
              <a:rPr lang="en-US" sz="3200" dirty="0" smtClean="0"/>
              <a:t>from </a:t>
            </a:r>
            <a:r>
              <a:rPr lang="en-US" sz="3200" dirty="0"/>
              <a:t>Community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00100" y="1600200"/>
            <a:ext cx="9172575" cy="4495800"/>
          </a:xfrm>
        </p:spPr>
        <p:txBody>
          <a:bodyPr/>
          <a:lstStyle/>
          <a:p>
            <a:r>
              <a:rPr lang="en-US" sz="2400" dirty="0" smtClean="0"/>
              <a:t>Program </a:t>
            </a:r>
            <a:r>
              <a:rPr lang="en-US" sz="2400" dirty="0"/>
              <a:t>standards are </a:t>
            </a:r>
            <a:r>
              <a:rPr lang="en-US" sz="2400" dirty="0" smtClean="0"/>
              <a:t>not consistently applied </a:t>
            </a:r>
            <a:r>
              <a:rPr lang="en-US" sz="2400" dirty="0"/>
              <a:t>across the system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organizational structure of the </a:t>
            </a:r>
            <a:r>
              <a:rPr lang="en-US" sz="2400" dirty="0" smtClean="0"/>
              <a:t>Recreation Division </a:t>
            </a:r>
            <a:r>
              <a:rPr lang="en-US" sz="2400" dirty="0"/>
              <a:t>is center based versus system based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cost recovery rates desired for facilities and programs are not well defined</a:t>
            </a:r>
          </a:p>
          <a:p>
            <a:r>
              <a:rPr lang="en-US" sz="2400" dirty="0" smtClean="0"/>
              <a:t>Many </a:t>
            </a:r>
            <a:r>
              <a:rPr lang="en-US" sz="2400" dirty="0"/>
              <a:t>of the fitness </a:t>
            </a:r>
            <a:r>
              <a:rPr lang="en-US" sz="2400" dirty="0" smtClean="0"/>
              <a:t>rooms in recreation centers </a:t>
            </a:r>
            <a:r>
              <a:rPr lang="en-US" sz="2400" dirty="0"/>
              <a:t>are </a:t>
            </a:r>
            <a:r>
              <a:rPr lang="en-US" sz="2400" dirty="0" smtClean="0"/>
              <a:t>too </a:t>
            </a:r>
            <a:r>
              <a:rPr lang="en-US" sz="2400" dirty="0"/>
              <a:t>small to garner the level of users to achieve a high level of success and use</a:t>
            </a:r>
          </a:p>
          <a:p>
            <a:r>
              <a:rPr lang="en-US" sz="2400" dirty="0" smtClean="0"/>
              <a:t>More </a:t>
            </a:r>
            <a:r>
              <a:rPr lang="en-US" sz="2400" dirty="0"/>
              <a:t>open multipurpose space needs to be considered and re-evaluated in the recreation centers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5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Consultants Observations </a:t>
            </a:r>
            <a:r>
              <a:rPr lang="en-US" sz="3200" dirty="0" smtClean="0"/>
              <a:t>from </a:t>
            </a:r>
            <a:r>
              <a:rPr lang="en-US" sz="3200" dirty="0"/>
              <a:t>Community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5295900" cy="4572000"/>
          </a:xfrm>
        </p:spPr>
        <p:txBody>
          <a:bodyPr/>
          <a:lstStyle/>
          <a:p>
            <a:r>
              <a:rPr lang="en-US" sz="2400" dirty="0" smtClean="0"/>
              <a:t>Most </a:t>
            </a:r>
            <a:r>
              <a:rPr lang="en-US" sz="2400" dirty="0"/>
              <a:t>of the gym floors are in need </a:t>
            </a:r>
            <a:r>
              <a:rPr lang="en-US" sz="2400" dirty="0" smtClean="0"/>
              <a:t>of </a:t>
            </a:r>
            <a:r>
              <a:rPr lang="en-US" sz="2400" dirty="0"/>
              <a:t>refurbishing </a:t>
            </a:r>
          </a:p>
          <a:p>
            <a:r>
              <a:rPr lang="en-US" sz="2400" dirty="0" smtClean="0"/>
              <a:t>Customer </a:t>
            </a:r>
            <a:r>
              <a:rPr lang="en-US" sz="2400" dirty="0"/>
              <a:t>service standards </a:t>
            </a:r>
            <a:r>
              <a:rPr lang="en-US" sz="2400" dirty="0" smtClean="0"/>
              <a:t>are inconsistently applied </a:t>
            </a:r>
            <a:r>
              <a:rPr lang="en-US" sz="2400" dirty="0"/>
              <a:t>across the </a:t>
            </a:r>
            <a:r>
              <a:rPr lang="en-US" sz="2400" dirty="0" smtClean="0"/>
              <a:t>system</a:t>
            </a:r>
            <a:endParaRPr lang="en-US" sz="2400" dirty="0"/>
          </a:p>
          <a:p>
            <a:r>
              <a:rPr lang="en-US" sz="2400" dirty="0" smtClean="0"/>
              <a:t>True </a:t>
            </a:r>
            <a:r>
              <a:rPr lang="en-US" sz="2400" dirty="0"/>
              <a:t>cost of services </a:t>
            </a:r>
            <a:r>
              <a:rPr lang="en-US" sz="2400" dirty="0" smtClean="0"/>
              <a:t>is not </a:t>
            </a:r>
            <a:r>
              <a:rPr lang="en-US" sz="2400" dirty="0"/>
              <a:t>being tracked by staff for services provided or facilities provided to determine unit costs to provide the </a:t>
            </a:r>
            <a:r>
              <a:rPr lang="en-US" sz="2400" dirty="0" smtClean="0"/>
              <a:t>services</a:t>
            </a:r>
          </a:p>
          <a:p>
            <a:r>
              <a:rPr lang="en-US" sz="2400" dirty="0" smtClean="0"/>
              <a:t>Outdoor </a:t>
            </a:r>
            <a:r>
              <a:rPr lang="en-US" sz="2400" dirty="0"/>
              <a:t>pools are very limited in size to support a variety of aquatic experiences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76400"/>
            <a:ext cx="2987261" cy="442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691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Consultants Observations </a:t>
            </a:r>
            <a:r>
              <a:rPr lang="en-US" sz="3200" dirty="0" smtClean="0"/>
              <a:t>from </a:t>
            </a:r>
            <a:r>
              <a:rPr lang="en-US" sz="3200" dirty="0"/>
              <a:t>Community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Classification </a:t>
            </a:r>
            <a:r>
              <a:rPr lang="en-US" sz="2400" dirty="0"/>
              <a:t>of programs as core essential, important and value added </a:t>
            </a:r>
            <a:r>
              <a:rPr lang="en-US" sz="2400" dirty="0" smtClean="0"/>
              <a:t>needs to be addressed </a:t>
            </a:r>
            <a:endParaRPr lang="en-US" sz="2400" dirty="0"/>
          </a:p>
          <a:p>
            <a:r>
              <a:rPr lang="en-US" sz="2400" dirty="0" smtClean="0"/>
              <a:t>Performance </a:t>
            </a:r>
            <a:r>
              <a:rPr lang="en-US" sz="2400" dirty="0"/>
              <a:t>measure tracking is missing at most of the community centers to demonstrate outcomes desired</a:t>
            </a:r>
          </a:p>
          <a:p>
            <a:r>
              <a:rPr lang="en-US" sz="2400" dirty="0" smtClean="0"/>
              <a:t>Youth </a:t>
            </a:r>
            <a:r>
              <a:rPr lang="en-US" sz="2400" dirty="0"/>
              <a:t>use of fitness equipment is not allowed and the Department should consider the YMCA model for access with set times of the day with adult supervision present in the room </a:t>
            </a:r>
            <a:endParaRPr lang="en-US" sz="2400" dirty="0" smtClean="0"/>
          </a:p>
          <a:p>
            <a:r>
              <a:rPr lang="en-US" sz="2400" dirty="0" smtClean="0"/>
              <a:t>Staff in the field and the community desire </a:t>
            </a:r>
            <a:r>
              <a:rPr lang="en-US" sz="2400" dirty="0"/>
              <a:t>to see </a:t>
            </a:r>
            <a:r>
              <a:rPr lang="en-US" sz="2400" dirty="0" smtClean="0"/>
              <a:t>key recreation </a:t>
            </a:r>
            <a:r>
              <a:rPr lang="en-US" sz="2400" dirty="0"/>
              <a:t>administrators more in the field to share their issues with them to help improve their programs and services</a:t>
            </a:r>
          </a:p>
        </p:txBody>
      </p:sp>
    </p:spTree>
    <p:extLst>
      <p:ext uri="{BB962C8B-B14F-4D97-AF65-F5344CB8AC3E}">
        <p14:creationId xmlns:p14="http://schemas.microsoft.com/office/powerpoint/2010/main" val="11544945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46301293</TotalTime>
  <Pages>33</Pages>
  <Words>2351</Words>
  <Application>Microsoft Office PowerPoint</Application>
  <PresentationFormat>35mm Slides</PresentationFormat>
  <Paragraphs>302</Paragraphs>
  <Slides>55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Times New Roman</vt:lpstr>
      <vt:lpstr>Trebuchet MS</vt:lpstr>
      <vt:lpstr>Tw Cen MT</vt:lpstr>
      <vt:lpstr>Wingdings</vt:lpstr>
      <vt:lpstr>Wingdings 2</vt:lpstr>
      <vt:lpstr>Median</vt:lpstr>
      <vt:lpstr>1_Median</vt:lpstr>
      <vt:lpstr> Parks and Recreation Community Facilities Operations Plan Findings Presentation </vt:lpstr>
      <vt:lpstr>Agenda </vt:lpstr>
      <vt:lpstr>Project Planning Process</vt:lpstr>
      <vt:lpstr>Project Planning Process</vt:lpstr>
      <vt:lpstr>Community Input</vt:lpstr>
      <vt:lpstr>Consultants Observations from Community Input </vt:lpstr>
      <vt:lpstr>Consultants Observations from Community Input</vt:lpstr>
      <vt:lpstr>Consultants Observations from Community Input</vt:lpstr>
      <vt:lpstr>Consultants Observations from Community Input</vt:lpstr>
      <vt:lpstr>Consultants Observations from Community Input</vt:lpstr>
      <vt:lpstr>Demographics</vt:lpstr>
      <vt:lpstr>Central East Kansas City</vt:lpstr>
      <vt:lpstr>Central East Kansas City</vt:lpstr>
      <vt:lpstr>Central East Kansas City</vt:lpstr>
      <vt:lpstr>Program and Facility Analysis</vt:lpstr>
      <vt:lpstr>Central East 10 Minute Drive Time Map</vt:lpstr>
      <vt:lpstr>Central East Level of Service</vt:lpstr>
      <vt:lpstr>Individual Community Center Market Analysis for the Central Region</vt:lpstr>
      <vt:lpstr>Westport Roanoke Community Center</vt:lpstr>
      <vt:lpstr>Westport Roanoke Community Center</vt:lpstr>
      <vt:lpstr>Tony Aguirre Community Center</vt:lpstr>
      <vt:lpstr>Tony Aguirre Community Center</vt:lpstr>
      <vt:lpstr>Gregg Klice Community Center</vt:lpstr>
      <vt:lpstr>Gregg Klice Community Center</vt:lpstr>
      <vt:lpstr>Garrison Community Center</vt:lpstr>
      <vt:lpstr>Garrison Community Center</vt:lpstr>
      <vt:lpstr>Operation and Governance Assessment</vt:lpstr>
      <vt:lpstr>Governance Analysis &amp; Classification of Services</vt:lpstr>
      <vt:lpstr>Service Classification Descriptions</vt:lpstr>
      <vt:lpstr>KCMO PARKS AND RECREATION DEPARTMENT CLASSIFICATIONS</vt:lpstr>
      <vt:lpstr>KCMO PARKS AND RECREATION DEPARTMENT CLASSIFICATIONS</vt:lpstr>
      <vt:lpstr>KCMO PARKS AND RECREATION DEPARTMENT CLASSIFICATIONS</vt:lpstr>
      <vt:lpstr>Employee Assessment</vt:lpstr>
      <vt:lpstr>Leadership</vt:lpstr>
      <vt:lpstr>Strategic Planning</vt:lpstr>
      <vt:lpstr>Customer and Market Focus</vt:lpstr>
      <vt:lpstr>Measurement, Analysis, &amp; Knowledge Management</vt:lpstr>
      <vt:lpstr>Workforce Focus</vt:lpstr>
      <vt:lpstr>Process Management</vt:lpstr>
      <vt:lpstr>Operational and Business Analysis</vt:lpstr>
      <vt:lpstr>Operational and Business Analysis Recommendations</vt:lpstr>
      <vt:lpstr>Operational and Business Analysis Recommendations</vt:lpstr>
      <vt:lpstr>Operational and Business Analysis Recommendations</vt:lpstr>
      <vt:lpstr>Operational and Business Analysis Recommendations</vt:lpstr>
      <vt:lpstr>Key Recommendations</vt:lpstr>
      <vt:lpstr>Key Preliminary Recommended Actions</vt:lpstr>
      <vt:lpstr>Key Preliminary Recommended Actions</vt:lpstr>
      <vt:lpstr>Key Preliminary Recommended Actions</vt:lpstr>
      <vt:lpstr>Key Preliminary Recommended Actions</vt:lpstr>
      <vt:lpstr>Key Preliminary Recommended Actions</vt:lpstr>
      <vt:lpstr>Key Preliminary Recommended Actions</vt:lpstr>
      <vt:lpstr>Key Preliminary Recommended Actions</vt:lpstr>
      <vt:lpstr>Key Preliminary Recommended Actions</vt:lpstr>
      <vt:lpstr>Key Preliminary Recommended Actions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PARTNERSHIPS THAT WORK</dc:title>
  <dc:creator>Neelay Bhatt</dc:creator>
  <cp:lastModifiedBy>Leon Younger</cp:lastModifiedBy>
  <cp:revision>287</cp:revision>
  <cp:lastPrinted>2011-08-08T14:31:26Z</cp:lastPrinted>
  <dcterms:created xsi:type="dcterms:W3CDTF">1997-03-24T12:57:10Z</dcterms:created>
  <dcterms:modified xsi:type="dcterms:W3CDTF">2013-08-27T20:39:24Z</dcterms:modified>
</cp:coreProperties>
</file>