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80" r:id="rId2"/>
    <p:sldId id="279" r:id="rId3"/>
    <p:sldId id="272" r:id="rId4"/>
    <p:sldId id="286" r:id="rId5"/>
    <p:sldId id="273" r:id="rId6"/>
    <p:sldId id="263" r:id="rId7"/>
    <p:sldId id="266" r:id="rId8"/>
    <p:sldId id="259" r:id="rId9"/>
    <p:sldId id="276" r:id="rId10"/>
    <p:sldId id="258" r:id="rId11"/>
    <p:sldId id="264" r:id="rId12"/>
    <p:sldId id="269" r:id="rId13"/>
    <p:sldId id="285" r:id="rId14"/>
    <p:sldId id="268" r:id="rId15"/>
    <p:sldId id="257" r:id="rId16"/>
    <p:sldId id="260" r:id="rId17"/>
    <p:sldId id="262" r:id="rId18"/>
    <p:sldId id="261" r:id="rId19"/>
    <p:sldId id="256" r:id="rId20"/>
    <p:sldId id="265" r:id="rId21"/>
    <p:sldId id="274" r:id="rId22"/>
    <p:sldId id="287" r:id="rId23"/>
    <p:sldId id="271" r:id="rId24"/>
    <p:sldId id="270" r:id="rId25"/>
    <p:sldId id="290" r:id="rId26"/>
    <p:sldId id="275" r:id="rId27"/>
    <p:sldId id="284" r:id="rId28"/>
    <p:sldId id="288"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8" autoAdjust="0"/>
    <p:restoredTop sz="86420" autoAdjust="0"/>
  </p:normalViewPr>
  <p:slideViewPr>
    <p:cSldViewPr>
      <p:cViewPr varScale="1">
        <p:scale>
          <a:sx n="64" d="100"/>
          <a:sy n="64" d="100"/>
        </p:scale>
        <p:origin x="-306" y="-96"/>
      </p:cViewPr>
      <p:guideLst>
        <p:guide orient="horz" pos="2160"/>
        <p:guide pos="2880"/>
      </p:guideLst>
    </p:cSldViewPr>
  </p:slideViewPr>
  <p:outlineViewPr>
    <p:cViewPr>
      <p:scale>
        <a:sx n="33" d="100"/>
        <a:sy n="33" d="100"/>
      </p:scale>
      <p:origin x="0" y="904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2DC823-B4AF-4E6F-9618-5414B10625D6}" type="datetimeFigureOut">
              <a:rPr lang="en-US" smtClean="0"/>
              <a:pPr/>
              <a:t>6/17/2009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586ADD-6747-45FF-AEB7-CF8224C85C3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586ADD-6747-45FF-AEB7-CF8224C85C3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5FABE-2A66-4C60-AFFD-A24BB2912974}" type="datetimeFigureOut">
              <a:rPr lang="en-US" smtClean="0"/>
              <a:pPr/>
              <a:t>6/17/2009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A1D53-6A04-4A1D-8C82-4F766E32966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5FABE-2A66-4C60-AFFD-A24BB2912974}" type="datetimeFigureOut">
              <a:rPr lang="en-US" smtClean="0"/>
              <a:pPr/>
              <a:t>6/17/2009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A1D53-6A04-4A1D-8C82-4F766E32966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1.xml"/><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audio" Target="../media/audio4.wav"/><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16.xml"/><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20.xml"/><Relationship Id="rId7" Type="http://schemas.openxmlformats.org/officeDocument/2006/relationships/image" Target="../media/image81.jpeg"/><Relationship Id="rId2" Type="http://schemas.openxmlformats.org/officeDocument/2006/relationships/slideLayout" Target="../slideLayouts/slideLayout6.xml"/><Relationship Id="rId1" Type="http://schemas.openxmlformats.org/officeDocument/2006/relationships/video" Target="file:///C:\Documents%20and%20Settings\Lynda%20Callon\My%20Documents\My%20Pictures\Adobe\Digital%20Camera%20Photos\KCP&amp;L%20Environmental%20Stressors\P3080580.AVI" TargetMode="Externa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ontent.usatoday.com/news/nation/environment/smokestack/polluter/37409" TargetMode="External"/><Relationship Id="rId7" Type="http://schemas.openxmlformats.org/officeDocument/2006/relationships/hyperlink" Target="http://content.usatoday.com/news/nation/environment/smokestack/polluter/37351"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content.usatoday.com/news/nation/environment/smokestack/polluter/37389" TargetMode="External"/><Relationship Id="rId5" Type="http://schemas.openxmlformats.org/officeDocument/2006/relationships/hyperlink" Target="http://content.usatoday.com/news/nation/environment/smokestack/polluter/37383" TargetMode="External"/><Relationship Id="rId4" Type="http://schemas.openxmlformats.org/officeDocument/2006/relationships/hyperlink" Target="http://content.usatoday.com/news/nation/environment/smokestack/polluter/3738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Air_pollu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The Westside Says “</a:t>
            </a:r>
            <a:r>
              <a:rPr lang="en-US" sz="3600" b="1" dirty="0" smtClean="0"/>
              <a:t>NO</a:t>
            </a:r>
            <a:r>
              <a:rPr lang="en-US" sz="3600" dirty="0" smtClean="0"/>
              <a:t>” To KCP&amp;L’s</a:t>
            </a:r>
            <a:br>
              <a:rPr lang="en-US" sz="3600" dirty="0" smtClean="0"/>
            </a:br>
            <a:r>
              <a:rPr lang="en-US" sz="3600" dirty="0" smtClean="0"/>
              <a:t> 2</a:t>
            </a:r>
            <a:r>
              <a:rPr lang="en-US" sz="3600" baseline="30000" dirty="0" smtClean="0"/>
              <a:t>nd</a:t>
            </a:r>
            <a:r>
              <a:rPr lang="en-US" sz="3600" dirty="0" smtClean="0"/>
              <a:t> Electrical Substation</a:t>
            </a:r>
            <a:endParaRPr lang="en-US" sz="3600" dirty="0"/>
          </a:p>
        </p:txBody>
      </p:sp>
      <p:pic>
        <p:nvPicPr>
          <p:cNvPr id="4" name="Content Placeholder 3" descr="electrical_substation.jpg"/>
          <p:cNvPicPr>
            <a:picLocks noGrp="1" noChangeAspect="1"/>
          </p:cNvPicPr>
          <p:nvPr>
            <p:ph idx="1"/>
          </p:nvPr>
        </p:nvPicPr>
        <p:blipFill>
          <a:blip r:embed="rId3"/>
          <a:stretch>
            <a:fillRect/>
          </a:stretch>
        </p:blipFill>
        <p:spPr>
          <a:xfrm>
            <a:off x="4419600" y="1295400"/>
            <a:ext cx="4495800" cy="5029200"/>
          </a:xfrm>
        </p:spPr>
      </p:pic>
      <p:sp>
        <p:nvSpPr>
          <p:cNvPr id="5" name="TextBox 4"/>
          <p:cNvSpPr txBox="1"/>
          <p:nvPr/>
        </p:nvSpPr>
        <p:spPr>
          <a:xfrm>
            <a:off x="533400" y="1295400"/>
            <a:ext cx="3886200" cy="5509200"/>
          </a:xfrm>
          <a:prstGeom prst="rect">
            <a:avLst/>
          </a:prstGeom>
          <a:noFill/>
        </p:spPr>
        <p:txBody>
          <a:bodyPr wrap="square" rtlCol="0">
            <a:spAutoFit/>
          </a:bodyPr>
          <a:lstStyle/>
          <a:p>
            <a:pPr algn="just"/>
            <a:r>
              <a:rPr lang="en-US" sz="1600" dirty="0" smtClean="0"/>
              <a:t>	Kansas City Power &amp;Light  (KCP&amp;L) wants to erect a 2</a:t>
            </a:r>
            <a:r>
              <a:rPr lang="en-US" sz="1600" baseline="30000" dirty="0" smtClean="0"/>
              <a:t>nd</a:t>
            </a:r>
            <a:r>
              <a:rPr lang="en-US" sz="1600" dirty="0" smtClean="0"/>
              <a:t> electrical substation in the  Westside on property owned by DST.  It will be situated just north of the two- story Porters’ Dormitory building, (2530 Southwest Blvd.,) directly across the street from the Boulevard Brewing Company .</a:t>
            </a:r>
          </a:p>
          <a:p>
            <a:pPr algn="just"/>
            <a:r>
              <a:rPr lang="en-US" sz="1600" dirty="0" smtClean="0"/>
              <a:t>	The transmission poles will rise 125 to 140 feet from the structure which could make them 200 feet above the sidewalk /street level.</a:t>
            </a:r>
          </a:p>
          <a:p>
            <a:pPr algn="just"/>
            <a:r>
              <a:rPr lang="en-US" sz="1600" dirty="0" smtClean="0"/>
              <a:t>	KCP&amp;L hosted two informational meetings at Guadalupe Center Inc. in the </a:t>
            </a:r>
            <a:r>
              <a:rPr lang="en-US" sz="1600" dirty="0" smtClean="0"/>
              <a:t>Fall </a:t>
            </a:r>
            <a:r>
              <a:rPr lang="en-US" sz="1600" dirty="0" smtClean="0"/>
              <a:t>of 2008.  Spokespersons said it was decided to put the substation here because it was cheap and easy.  KCP&amp;L has been planning this substation since 2001.</a:t>
            </a:r>
          </a:p>
          <a:p>
            <a:pPr algn="just"/>
            <a:r>
              <a:rPr lang="en-US" sz="1600" dirty="0" smtClean="0"/>
              <a:t>	</a:t>
            </a:r>
            <a:r>
              <a:rPr lang="en-US" sz="1600" b="1" dirty="0" smtClean="0"/>
              <a:t>We say “NO </a:t>
            </a:r>
            <a:r>
              <a:rPr lang="en-US" sz="1600" b="1" dirty="0" smtClean="0"/>
              <a:t>Substation.” </a:t>
            </a:r>
            <a:r>
              <a:rPr lang="en-US" sz="1600" b="1" dirty="0" smtClean="0"/>
              <a:t>We say “NO More Environmental Hazards” in the Westside. </a:t>
            </a:r>
          </a:p>
          <a:p>
            <a:endParaRPr lang="en-US" sz="16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257800" cy="1143000"/>
          </a:xfrm>
        </p:spPr>
        <p:txBody>
          <a:bodyPr>
            <a:noAutofit/>
          </a:bodyPr>
          <a:lstStyle/>
          <a:p>
            <a:pPr algn="l"/>
            <a:r>
              <a:rPr lang="en-US" sz="2400" dirty="0" smtClean="0">
                <a:latin typeface="Arial" pitchFamily="34" charset="0"/>
                <a:cs typeface="Arial" pitchFamily="34" charset="0"/>
              </a:rPr>
              <a:t>Railroads are environmental hazards and stressors</a:t>
            </a:r>
            <a:endParaRPr lang="en-US" sz="2400" dirty="0">
              <a:latin typeface="Arial" pitchFamily="34" charset="0"/>
              <a:cs typeface="Arial" pitchFamily="34" charset="0"/>
            </a:endParaRPr>
          </a:p>
        </p:txBody>
      </p:sp>
      <p:pic>
        <p:nvPicPr>
          <p:cNvPr id="4" name="Content Placeholder 3" descr="P3100637.JPG"/>
          <p:cNvPicPr>
            <a:picLocks noGrp="1" noChangeAspect="1"/>
          </p:cNvPicPr>
          <p:nvPr>
            <p:ph idx="1"/>
          </p:nvPr>
        </p:nvPicPr>
        <p:blipFill>
          <a:blip r:embed="rId5" cstate="print">
            <a:lum bright="20000"/>
          </a:blip>
          <a:stretch>
            <a:fillRect/>
          </a:stretch>
        </p:blipFill>
        <p:spPr>
          <a:xfrm>
            <a:off x="4648200" y="762000"/>
            <a:ext cx="3927084" cy="2945313"/>
          </a:xfrm>
        </p:spPr>
      </p:pic>
      <p:sp>
        <p:nvSpPr>
          <p:cNvPr id="5" name="TextBox 4"/>
          <p:cNvSpPr txBox="1"/>
          <p:nvPr/>
        </p:nvSpPr>
        <p:spPr>
          <a:xfrm>
            <a:off x="4648200" y="3810000"/>
            <a:ext cx="4038600" cy="1815882"/>
          </a:xfrm>
          <a:prstGeom prst="rect">
            <a:avLst/>
          </a:prstGeom>
          <a:noFill/>
        </p:spPr>
        <p:txBody>
          <a:bodyPr wrap="square" rtlCol="0">
            <a:spAutoFit/>
          </a:bodyPr>
          <a:lstStyle/>
          <a:p>
            <a:pPr algn="just"/>
            <a:r>
              <a:rPr lang="en-US" sz="1600" dirty="0" smtClean="0">
                <a:cs typeface="Arial" pitchFamily="34" charset="0"/>
              </a:rPr>
              <a:t>Trains contribute to air pollution </a:t>
            </a:r>
          </a:p>
          <a:p>
            <a:pPr algn="just"/>
            <a:r>
              <a:rPr lang="en-US" sz="1600" dirty="0" smtClean="0">
                <a:cs typeface="Arial" pitchFamily="34" charset="0"/>
              </a:rPr>
              <a:t>Noise pollution</a:t>
            </a:r>
          </a:p>
          <a:p>
            <a:pPr algn="just"/>
            <a:r>
              <a:rPr lang="en-US" sz="1600" dirty="0" smtClean="0">
                <a:cs typeface="Arial" pitchFamily="34" charset="0"/>
              </a:rPr>
              <a:t>Pollute the ground through leakage of chemical cargos and the petro chemicals needed for the mechanics of the cars</a:t>
            </a:r>
          </a:p>
          <a:p>
            <a:pPr algn="just"/>
            <a:r>
              <a:rPr lang="en-US" sz="1600" dirty="0" smtClean="0">
                <a:cs typeface="Arial" pitchFamily="34" charset="0"/>
              </a:rPr>
              <a:t>The railroads use pesticides along the tracks and the right of way</a:t>
            </a:r>
            <a:endParaRPr lang="en-US" sz="1600" dirty="0">
              <a:cs typeface="Arial" pitchFamily="34" charset="0"/>
            </a:endParaRPr>
          </a:p>
        </p:txBody>
      </p:sp>
      <p:sp>
        <p:nvSpPr>
          <p:cNvPr id="6" name="TextBox 5"/>
          <p:cNvSpPr txBox="1"/>
          <p:nvPr/>
        </p:nvSpPr>
        <p:spPr>
          <a:xfrm>
            <a:off x="457200" y="1219200"/>
            <a:ext cx="4038600" cy="2062103"/>
          </a:xfrm>
          <a:prstGeom prst="rect">
            <a:avLst/>
          </a:prstGeom>
          <a:noFill/>
        </p:spPr>
        <p:txBody>
          <a:bodyPr wrap="square" rtlCol="0">
            <a:spAutoFit/>
          </a:bodyPr>
          <a:lstStyle/>
          <a:p>
            <a:r>
              <a:rPr lang="en-US" sz="1600" dirty="0" smtClean="0">
                <a:cs typeface="Arial" pitchFamily="34" charset="0"/>
              </a:rPr>
              <a:t>The Westside experiences thousands of train  cars a month: </a:t>
            </a:r>
            <a:endParaRPr lang="en-US" sz="1600" dirty="0" smtClean="0">
              <a:cs typeface="Arial" pitchFamily="34" charset="0"/>
            </a:endParaRPr>
          </a:p>
          <a:p>
            <a:r>
              <a:rPr lang="en-US" sz="1600" dirty="0" smtClean="0">
                <a:cs typeface="Arial" pitchFamily="34" charset="0"/>
              </a:rPr>
              <a:t>*diesel engine exhaust</a:t>
            </a:r>
            <a:r>
              <a:rPr lang="en-US" sz="1600" dirty="0" smtClean="0">
                <a:cs typeface="Arial" pitchFamily="34" charset="0"/>
              </a:rPr>
              <a:t/>
            </a:r>
            <a:br>
              <a:rPr lang="en-US" sz="1600" dirty="0" smtClean="0">
                <a:cs typeface="Arial" pitchFamily="34" charset="0"/>
              </a:rPr>
            </a:br>
            <a:r>
              <a:rPr lang="en-US" sz="1600" dirty="0" smtClean="0">
                <a:cs typeface="Arial" pitchFamily="34" charset="0"/>
              </a:rPr>
              <a:t>*carrying coal to the electric power plants,</a:t>
            </a:r>
            <a:br>
              <a:rPr lang="en-US" sz="1600" dirty="0" smtClean="0">
                <a:cs typeface="Arial" pitchFamily="34" charset="0"/>
              </a:rPr>
            </a:br>
            <a:r>
              <a:rPr lang="en-US" sz="1600" dirty="0" smtClean="0">
                <a:cs typeface="Arial" pitchFamily="34" charset="0"/>
              </a:rPr>
              <a:t>*carrying chemicals</a:t>
            </a:r>
            <a:br>
              <a:rPr lang="en-US" sz="1600" dirty="0" smtClean="0">
                <a:cs typeface="Arial" pitchFamily="34" charset="0"/>
              </a:rPr>
            </a:br>
            <a:r>
              <a:rPr lang="en-US" sz="1600" dirty="0" smtClean="0">
                <a:cs typeface="Arial" pitchFamily="34" charset="0"/>
              </a:rPr>
              <a:t>*carrying hazardous waste</a:t>
            </a:r>
            <a:br>
              <a:rPr lang="en-US" sz="1600" dirty="0" smtClean="0">
                <a:cs typeface="Arial" pitchFamily="34" charset="0"/>
              </a:rPr>
            </a:br>
            <a:r>
              <a:rPr lang="en-US" sz="1600" dirty="0" smtClean="0">
                <a:cs typeface="Arial" pitchFamily="34" charset="0"/>
              </a:rPr>
              <a:t>*carrying combustible organics (wheat, corn etc.)</a:t>
            </a:r>
            <a:endParaRPr lang="en-US" sz="1600" dirty="0"/>
          </a:p>
        </p:txBody>
      </p:sp>
      <p:pic>
        <p:nvPicPr>
          <p:cNvPr id="7" name="MSj03883850000[1].wav">
            <a:hlinkClick r:id="" action="ppaction://media"/>
          </p:cNvPr>
          <p:cNvPicPr>
            <a:picLocks noRot="1" noChangeAspect="1"/>
          </p:cNvPicPr>
          <p:nvPr>
            <a:wavAudioFile r:embed="rId1" name="MSj03883850000[1].wav"/>
          </p:nvPr>
        </p:nvPicPr>
        <p:blipFill>
          <a:blip r:embed="rId6"/>
          <a:stretch>
            <a:fillRect/>
          </a:stretch>
        </p:blipFill>
        <p:spPr>
          <a:xfrm>
            <a:off x="7848600" y="3962400"/>
            <a:ext cx="304800" cy="304800"/>
          </a:xfrm>
          <a:prstGeom prst="rect">
            <a:avLst/>
          </a:prstGeom>
        </p:spPr>
      </p:pic>
      <p:pic>
        <p:nvPicPr>
          <p:cNvPr id="9" name="MSj00748130000[1].wav">
            <a:hlinkClick r:id="" action="ppaction://media"/>
          </p:cNvPr>
          <p:cNvPicPr>
            <a:picLocks noRot="1" noChangeAspect="1"/>
          </p:cNvPicPr>
          <p:nvPr>
            <a:wavAudioFile r:embed="rId2" name="MSj00748130000[1].wav"/>
          </p:nvPr>
        </p:nvPicPr>
        <p:blipFill>
          <a:blip r:embed="rId7"/>
          <a:stretch>
            <a:fillRect/>
          </a:stretch>
        </p:blipFill>
        <p:spPr>
          <a:xfrm>
            <a:off x="4343400" y="2743200"/>
            <a:ext cx="304800" cy="304800"/>
          </a:xfrm>
          <a:prstGeom prst="rect">
            <a:avLst/>
          </a:prstGeom>
        </p:spPr>
      </p:pic>
      <p:pic>
        <p:nvPicPr>
          <p:cNvPr id="11" name="Picture 10" descr="P3180788.JPG"/>
          <p:cNvPicPr>
            <a:picLocks noChangeAspect="1"/>
          </p:cNvPicPr>
          <p:nvPr/>
        </p:nvPicPr>
        <p:blipFill>
          <a:blip r:embed="rId8" cstate="print"/>
          <a:srcRect l="9115" t="17632" b="21039"/>
          <a:stretch>
            <a:fillRect/>
          </a:stretch>
        </p:blipFill>
        <p:spPr>
          <a:xfrm>
            <a:off x="228600" y="3276600"/>
            <a:ext cx="4267200" cy="3187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 fill="hold"/>
                                        <p:tgtEl>
                                          <p:spTgt spid="7"/>
                                        </p:tgtEl>
                                      </p:cBhvr>
                                    </p:cmd>
                                  </p:childTnLst>
                                </p:cTn>
                              </p:par>
                            </p:childTnLst>
                          </p:cTn>
                        </p:par>
                        <p:par>
                          <p:cTn id="7" fill="hold">
                            <p:stCondLst>
                              <p:cond delay="3260"/>
                            </p:stCondLst>
                            <p:childTnLst>
                              <p:par>
                                <p:cTn id="8" presetID="2" presetClass="entr" presetSubtype="8"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2000" fill="hold"/>
                                        <p:tgtEl>
                                          <p:spTgt spid="11"/>
                                        </p:tgtEl>
                                        <p:attrNameLst>
                                          <p:attrName>ppt_x</p:attrName>
                                        </p:attrNameLst>
                                      </p:cBhvr>
                                      <p:tavLst>
                                        <p:tav tm="0">
                                          <p:val>
                                            <p:strVal val="0-#ppt_w/2"/>
                                          </p:val>
                                        </p:tav>
                                        <p:tav tm="100000">
                                          <p:val>
                                            <p:strVal val="#ppt_x"/>
                                          </p:val>
                                        </p:tav>
                                      </p:tavLst>
                                    </p:anim>
                                    <p:anim calcmode="lin" valueType="num">
                                      <p:cBhvr additive="base">
                                        <p:cTn id="11" dur="2000" fill="hold"/>
                                        <p:tgtEl>
                                          <p:spTgt spid="11"/>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168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3100653.JPG"/>
          <p:cNvPicPr>
            <a:picLocks noChangeAspect="1"/>
          </p:cNvPicPr>
          <p:nvPr/>
        </p:nvPicPr>
        <p:blipFill>
          <a:blip r:embed="rId4" cstate="print">
            <a:lum bright="30000"/>
          </a:blip>
          <a:srcRect t="15397" b="24447"/>
          <a:stretch>
            <a:fillRect/>
          </a:stretch>
        </p:blipFill>
        <p:spPr>
          <a:xfrm>
            <a:off x="228600" y="762000"/>
            <a:ext cx="5086159" cy="2590800"/>
          </a:xfrm>
          <a:prstGeom prst="rect">
            <a:avLst/>
          </a:prstGeom>
        </p:spPr>
      </p:pic>
      <p:sp useBgFill="1">
        <p:nvSpPr>
          <p:cNvPr id="2" name="Title 1"/>
          <p:cNvSpPr>
            <a:spLocks noGrp="1"/>
          </p:cNvSpPr>
          <p:nvPr>
            <p:ph type="title"/>
          </p:nvPr>
        </p:nvSpPr>
        <p:spPr>
          <a:xfrm>
            <a:off x="228600" y="228600"/>
            <a:ext cx="3352800" cy="381000"/>
          </a:xfrm>
        </p:spPr>
        <p:txBody>
          <a:bodyPr anchor="t">
            <a:normAutofit fontScale="90000"/>
          </a:bodyPr>
          <a:lstStyle/>
          <a:p>
            <a:pPr algn="l"/>
            <a:r>
              <a:rPr lang="en-US" sz="2000" b="1" dirty="0" smtClean="0"/>
              <a:t>Essential Public Infrastructure</a:t>
            </a:r>
            <a:r>
              <a:rPr lang="en-US" sz="2400" b="1" dirty="0" smtClean="0"/>
              <a:t/>
            </a:r>
            <a:br>
              <a:rPr lang="en-US" sz="2400" b="1" dirty="0" smtClean="0"/>
            </a:br>
            <a:r>
              <a:rPr lang="en-US" sz="2400" b="1" dirty="0" smtClean="0"/>
              <a:t>.</a:t>
            </a:r>
            <a:endParaRPr lang="en-US" sz="2400" b="1" dirty="0"/>
          </a:p>
        </p:txBody>
      </p:sp>
      <p:sp>
        <p:nvSpPr>
          <p:cNvPr id="5" name="TextBox 4"/>
          <p:cNvSpPr txBox="1"/>
          <p:nvPr/>
        </p:nvSpPr>
        <p:spPr>
          <a:xfrm>
            <a:off x="457200" y="2819400"/>
            <a:ext cx="4572000" cy="369332"/>
          </a:xfrm>
          <a:prstGeom prst="rect">
            <a:avLst/>
          </a:prstGeom>
          <a:noFill/>
        </p:spPr>
        <p:txBody>
          <a:bodyPr wrap="square" rtlCol="0">
            <a:spAutoFit/>
          </a:bodyPr>
          <a:lstStyle/>
          <a:p>
            <a:r>
              <a:rPr lang="en-US" b="1" dirty="0" smtClean="0"/>
              <a:t>Turkey Creek Pumping Station – Allen Street</a:t>
            </a:r>
            <a:endParaRPr lang="en-US" b="1" dirty="0"/>
          </a:p>
        </p:txBody>
      </p:sp>
      <p:sp>
        <p:nvSpPr>
          <p:cNvPr id="6" name="TextBox 5"/>
          <p:cNvSpPr txBox="1"/>
          <p:nvPr/>
        </p:nvSpPr>
        <p:spPr>
          <a:xfrm>
            <a:off x="533400" y="4953000"/>
            <a:ext cx="3657600" cy="1107996"/>
          </a:xfrm>
          <a:prstGeom prst="rect">
            <a:avLst/>
          </a:prstGeom>
          <a:noFill/>
        </p:spPr>
        <p:txBody>
          <a:bodyPr wrap="square" rtlCol="0">
            <a:spAutoFit/>
          </a:bodyPr>
          <a:lstStyle/>
          <a:p>
            <a:pPr>
              <a:buFont typeface="Wingdings" pitchFamily="2" charset="2"/>
              <a:buChar char="ü"/>
            </a:pPr>
            <a:r>
              <a:rPr lang="en-US" sz="1600" dirty="0" smtClean="0"/>
              <a:t>Water treatment &amp; pumping stations</a:t>
            </a:r>
          </a:p>
          <a:p>
            <a:pPr>
              <a:buFont typeface="Wingdings" pitchFamily="2" charset="2"/>
              <a:buChar char="ü"/>
            </a:pPr>
            <a:r>
              <a:rPr lang="en-US" sz="1600" dirty="0" smtClean="0"/>
              <a:t>Waste water pumping stations</a:t>
            </a:r>
          </a:p>
          <a:p>
            <a:pPr>
              <a:buFont typeface="Wingdings" pitchFamily="2" charset="2"/>
              <a:buChar char="ü"/>
            </a:pPr>
            <a:r>
              <a:rPr lang="en-US" sz="1600" dirty="0" smtClean="0"/>
              <a:t>Sewers </a:t>
            </a:r>
          </a:p>
          <a:p>
            <a:endParaRPr lang="en-US" dirty="0"/>
          </a:p>
        </p:txBody>
      </p:sp>
      <p:pic>
        <p:nvPicPr>
          <p:cNvPr id="7" name="Picture 6" descr="P4030942.JPG"/>
          <p:cNvPicPr>
            <a:picLocks noChangeAspect="1"/>
          </p:cNvPicPr>
          <p:nvPr/>
        </p:nvPicPr>
        <p:blipFill>
          <a:blip r:embed="rId5" cstate="print"/>
          <a:stretch>
            <a:fillRect/>
          </a:stretch>
        </p:blipFill>
        <p:spPr>
          <a:xfrm>
            <a:off x="1981200" y="3505200"/>
            <a:ext cx="1625600" cy="1219200"/>
          </a:xfrm>
          <a:prstGeom prst="rect">
            <a:avLst/>
          </a:prstGeom>
        </p:spPr>
      </p:pic>
      <p:pic>
        <p:nvPicPr>
          <p:cNvPr id="11" name="Picture 10" descr="P4030941.JPG"/>
          <p:cNvPicPr>
            <a:picLocks noChangeAspect="1"/>
          </p:cNvPicPr>
          <p:nvPr/>
        </p:nvPicPr>
        <p:blipFill>
          <a:blip r:embed="rId6" cstate="print"/>
          <a:stretch>
            <a:fillRect/>
          </a:stretch>
        </p:blipFill>
        <p:spPr>
          <a:xfrm>
            <a:off x="228600" y="3505200"/>
            <a:ext cx="1676400" cy="1257300"/>
          </a:xfrm>
          <a:prstGeom prst="rect">
            <a:avLst/>
          </a:prstGeom>
        </p:spPr>
      </p:pic>
      <p:pic>
        <p:nvPicPr>
          <p:cNvPr id="12" name="Picture 11" descr="P4030930.JPG"/>
          <p:cNvPicPr>
            <a:picLocks noChangeAspect="1"/>
          </p:cNvPicPr>
          <p:nvPr/>
        </p:nvPicPr>
        <p:blipFill>
          <a:blip r:embed="rId7" cstate="print"/>
          <a:stretch>
            <a:fillRect/>
          </a:stretch>
        </p:blipFill>
        <p:spPr>
          <a:xfrm>
            <a:off x="6248400" y="381000"/>
            <a:ext cx="2727992" cy="1703094"/>
          </a:xfrm>
          <a:prstGeom prst="rect">
            <a:avLst/>
          </a:prstGeom>
        </p:spPr>
      </p:pic>
      <p:sp>
        <p:nvSpPr>
          <p:cNvPr id="13" name="TextBox 12"/>
          <p:cNvSpPr txBox="1"/>
          <p:nvPr/>
        </p:nvSpPr>
        <p:spPr>
          <a:xfrm>
            <a:off x="304800" y="762000"/>
            <a:ext cx="2590800" cy="369332"/>
          </a:xfrm>
          <a:prstGeom prst="rect">
            <a:avLst/>
          </a:prstGeom>
          <a:noFill/>
        </p:spPr>
        <p:txBody>
          <a:bodyPr wrap="square" rtlCol="0">
            <a:spAutoFit/>
          </a:bodyPr>
          <a:lstStyle/>
          <a:p>
            <a:r>
              <a:rPr lang="en-US" b="1" dirty="0" smtClean="0"/>
              <a:t>KCMO Water Dept</a:t>
            </a:r>
            <a:endParaRPr lang="en-US" b="1" dirty="0"/>
          </a:p>
        </p:txBody>
      </p:sp>
      <p:pic>
        <p:nvPicPr>
          <p:cNvPr id="14" name="Picture 13" descr="P4030943.JPG"/>
          <p:cNvPicPr>
            <a:picLocks noChangeAspect="1"/>
          </p:cNvPicPr>
          <p:nvPr/>
        </p:nvPicPr>
        <p:blipFill>
          <a:blip r:embed="rId8" cstate="print"/>
          <a:stretch>
            <a:fillRect/>
          </a:stretch>
        </p:blipFill>
        <p:spPr>
          <a:xfrm>
            <a:off x="3733800" y="3505200"/>
            <a:ext cx="1762792" cy="1219200"/>
          </a:xfrm>
          <a:prstGeom prst="rect">
            <a:avLst/>
          </a:prstGeom>
        </p:spPr>
      </p:pic>
      <p:pic>
        <p:nvPicPr>
          <p:cNvPr id="15" name="Picture 14" descr="P4030931.JPG"/>
          <p:cNvPicPr>
            <a:picLocks noChangeAspect="1"/>
          </p:cNvPicPr>
          <p:nvPr/>
        </p:nvPicPr>
        <p:blipFill>
          <a:blip r:embed="rId9" cstate="print">
            <a:lum bright="20000" contrast="20000"/>
          </a:blip>
          <a:stretch>
            <a:fillRect/>
          </a:stretch>
        </p:blipFill>
        <p:spPr>
          <a:xfrm>
            <a:off x="6248400" y="2209800"/>
            <a:ext cx="2600993" cy="1950745"/>
          </a:xfrm>
          <a:prstGeom prst="rect">
            <a:avLst/>
          </a:prstGeom>
        </p:spPr>
      </p:pic>
      <p:pic>
        <p:nvPicPr>
          <p:cNvPr id="17" name="Picture 16" descr="P4030929.JPG"/>
          <p:cNvPicPr>
            <a:picLocks noChangeAspect="1"/>
          </p:cNvPicPr>
          <p:nvPr/>
        </p:nvPicPr>
        <p:blipFill>
          <a:blip r:embed="rId10" cstate="print"/>
          <a:stretch>
            <a:fillRect/>
          </a:stretch>
        </p:blipFill>
        <p:spPr>
          <a:xfrm>
            <a:off x="6324600" y="4267200"/>
            <a:ext cx="2372393" cy="1779295"/>
          </a:xfrm>
          <a:prstGeom prst="rect">
            <a:avLst/>
          </a:prstGeom>
        </p:spPr>
      </p:pic>
      <p:pic>
        <p:nvPicPr>
          <p:cNvPr id="16" name="MSj00750330000[1].wav">
            <a:hlinkClick r:id="" action="ppaction://media"/>
          </p:cNvPr>
          <p:cNvPicPr>
            <a:picLocks noRot="1" noChangeAspect="1"/>
          </p:cNvPicPr>
          <p:nvPr>
            <a:wavAudioFile r:embed="rId1" name="MSj00750330000[1].wav"/>
          </p:nvPr>
        </p:nvPicPr>
        <p:blipFill>
          <a:blip r:embed="rId11"/>
          <a:stretch>
            <a:fillRect/>
          </a:stretch>
        </p:blipFill>
        <p:spPr>
          <a:xfrm>
            <a:off x="5791200" y="3200400"/>
            <a:ext cx="304800" cy="304800"/>
          </a:xfrm>
          <a:prstGeom prst="rect">
            <a:avLst/>
          </a:prstGeom>
        </p:spPr>
      </p:pic>
      <p:pic>
        <p:nvPicPr>
          <p:cNvPr id="18" name="MSj00750330000[1].wav">
            <a:hlinkClick r:id="" action="ppaction://media"/>
          </p:cNvPr>
          <p:cNvPicPr>
            <a:picLocks noRot="1" noChangeAspect="1"/>
          </p:cNvPicPr>
          <p:nvPr>
            <a:wavAudioFile r:embed="rId1" name="MSj00750330000[1].wav"/>
          </p:nvPr>
        </p:nvPicPr>
        <p:blipFill>
          <a:blip r:embed="rId12"/>
          <a:stretch>
            <a:fillRect/>
          </a:stretch>
        </p:blipFill>
        <p:spPr>
          <a:xfrm flipV="1">
            <a:off x="5715000" y="3657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22" fill="hold"/>
                                        <p:tgtEl>
                                          <p:spTgt spid="18"/>
                                        </p:tgtEl>
                                      </p:cBhvr>
                                    </p:cmd>
                                  </p:childTnLst>
                                </p:cTn>
                              </p:par>
                            </p:childTnLst>
                          </p:cTn>
                        </p:par>
                      </p:childTnLst>
                    </p:cTn>
                  </p:par>
                </p:childTnLst>
              </p:cTn>
              <p:nextCondLst>
                <p:cond evt="onClick" delay="0">
                  <p:tgtEl>
                    <p:spTgt spid="1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581400" cy="715962"/>
          </a:xfrm>
        </p:spPr>
        <p:txBody>
          <a:bodyPr>
            <a:normAutofit/>
          </a:bodyPr>
          <a:lstStyle/>
          <a:p>
            <a:pPr algn="r"/>
            <a:r>
              <a:rPr lang="en-US" sz="2000" b="1" dirty="0" smtClean="0"/>
              <a:t>Essential Public Infrastructure</a:t>
            </a:r>
            <a:br>
              <a:rPr lang="en-US" sz="2000" b="1" dirty="0" smtClean="0"/>
            </a:br>
            <a:endParaRPr lang="en-US" sz="2000" b="1" dirty="0"/>
          </a:p>
        </p:txBody>
      </p:sp>
      <p:pic>
        <p:nvPicPr>
          <p:cNvPr id="3" name="Picture 2" descr="electrical_substation.jpg"/>
          <p:cNvPicPr>
            <a:picLocks noChangeAspect="1"/>
          </p:cNvPicPr>
          <p:nvPr/>
        </p:nvPicPr>
        <p:blipFill>
          <a:blip r:embed="rId3">
            <a:lum bright="20000"/>
          </a:blip>
          <a:srcRect r="7463"/>
          <a:stretch>
            <a:fillRect/>
          </a:stretch>
        </p:blipFill>
        <p:spPr>
          <a:xfrm>
            <a:off x="304800" y="304800"/>
            <a:ext cx="4724400" cy="2590800"/>
          </a:xfrm>
          <a:prstGeom prst="rect">
            <a:avLst/>
          </a:prstGeom>
        </p:spPr>
      </p:pic>
      <p:sp>
        <p:nvSpPr>
          <p:cNvPr id="5" name="Rectangle 4"/>
          <p:cNvSpPr/>
          <p:nvPr/>
        </p:nvSpPr>
        <p:spPr>
          <a:xfrm>
            <a:off x="3886200" y="4953000"/>
            <a:ext cx="4267200" cy="1200329"/>
          </a:xfrm>
          <a:prstGeom prst="rect">
            <a:avLst/>
          </a:prstGeom>
        </p:spPr>
        <p:txBody>
          <a:bodyPr wrap="square">
            <a:spAutoFit/>
          </a:bodyPr>
          <a:lstStyle/>
          <a:p>
            <a:pPr algn="just"/>
            <a:r>
              <a:rPr lang="en-US" b="1" dirty="0" smtClean="0"/>
              <a:t>Power plants &amp; substations are not necessarily harmless, in 1999 KCP&amp;L’s Hawthorn 5 Power Plant exploded just 9 miles east of downtown.</a:t>
            </a:r>
            <a:endParaRPr lang="en-US" dirty="0"/>
          </a:p>
        </p:txBody>
      </p:sp>
      <p:sp>
        <p:nvSpPr>
          <p:cNvPr id="6" name="TextBox 5"/>
          <p:cNvSpPr txBox="1"/>
          <p:nvPr/>
        </p:nvSpPr>
        <p:spPr>
          <a:xfrm>
            <a:off x="5410200" y="685800"/>
            <a:ext cx="3200400" cy="369332"/>
          </a:xfrm>
          <a:prstGeom prst="rect">
            <a:avLst/>
          </a:prstGeom>
          <a:noFill/>
        </p:spPr>
        <p:txBody>
          <a:bodyPr wrap="square" rtlCol="0">
            <a:spAutoFit/>
          </a:bodyPr>
          <a:lstStyle/>
          <a:p>
            <a:r>
              <a:rPr lang="en-US" b="1" dirty="0" smtClean="0"/>
              <a:t>Electrical Substations</a:t>
            </a:r>
            <a:endParaRPr lang="en-US" b="1" dirty="0"/>
          </a:p>
        </p:txBody>
      </p:sp>
      <p:pic>
        <p:nvPicPr>
          <p:cNvPr id="7" name="Picture 6" descr="P4030944.JPG"/>
          <p:cNvPicPr>
            <a:picLocks noChangeAspect="1"/>
          </p:cNvPicPr>
          <p:nvPr/>
        </p:nvPicPr>
        <p:blipFill>
          <a:blip r:embed="rId4" cstate="print"/>
          <a:srcRect l="4004" r="23169"/>
          <a:stretch>
            <a:fillRect/>
          </a:stretch>
        </p:blipFill>
        <p:spPr>
          <a:xfrm>
            <a:off x="228600" y="3124200"/>
            <a:ext cx="3403649" cy="3505200"/>
          </a:xfrm>
          <a:prstGeom prst="rect">
            <a:avLst/>
          </a:prstGeom>
        </p:spPr>
      </p:pic>
      <p:sp>
        <p:nvSpPr>
          <p:cNvPr id="8" name="TextBox 7"/>
          <p:cNvSpPr txBox="1"/>
          <p:nvPr/>
        </p:nvSpPr>
        <p:spPr>
          <a:xfrm>
            <a:off x="304800" y="3124200"/>
            <a:ext cx="3276600" cy="923330"/>
          </a:xfrm>
          <a:prstGeom prst="rect">
            <a:avLst/>
          </a:prstGeom>
          <a:noFill/>
        </p:spPr>
        <p:txBody>
          <a:bodyPr wrap="square" rtlCol="0">
            <a:spAutoFit/>
          </a:bodyPr>
          <a:lstStyle/>
          <a:p>
            <a:r>
              <a:rPr lang="en-US" b="1" dirty="0" smtClean="0">
                <a:solidFill>
                  <a:schemeClr val="bg1"/>
                </a:solidFill>
              </a:rPr>
              <a:t>Transmission lines scar the skies marring the landscape – visual blight</a:t>
            </a:r>
            <a:endParaRPr lang="en-US" b="1" dirty="0">
              <a:solidFill>
                <a:schemeClr val="bg1"/>
              </a:solidFill>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TextBox 10"/>
          <p:cNvSpPr txBox="1"/>
          <p:nvPr/>
        </p:nvSpPr>
        <p:spPr>
          <a:xfrm>
            <a:off x="5257800" y="1066800"/>
            <a:ext cx="3429000" cy="1754326"/>
          </a:xfrm>
          <a:prstGeom prst="rect">
            <a:avLst/>
          </a:prstGeom>
          <a:noFill/>
        </p:spPr>
        <p:txBody>
          <a:bodyPr wrap="square" rtlCol="0">
            <a:spAutoFit/>
          </a:bodyPr>
          <a:lstStyle/>
          <a:p>
            <a:pPr algn="just"/>
            <a:r>
              <a:rPr lang="en-US" dirty="0" smtClean="0"/>
              <a:t>Chemicals which can be found in substations include dielectric fluid, transformer oil, Edisol XT, sulfuric acid and sulfur hexa-fluoride.  Which serve to insulate and cool the electrical conductors.</a:t>
            </a:r>
            <a:endParaRPr lang="en-US" dirty="0"/>
          </a:p>
        </p:txBody>
      </p:sp>
      <p:sp>
        <p:nvSpPr>
          <p:cNvPr id="12" name="TextBox 11"/>
          <p:cNvSpPr txBox="1"/>
          <p:nvPr/>
        </p:nvSpPr>
        <p:spPr>
          <a:xfrm>
            <a:off x="3657600" y="3124200"/>
            <a:ext cx="5181600" cy="923330"/>
          </a:xfrm>
          <a:prstGeom prst="rect">
            <a:avLst/>
          </a:prstGeom>
          <a:noFill/>
        </p:spPr>
        <p:txBody>
          <a:bodyPr wrap="square" rtlCol="0">
            <a:spAutoFit/>
          </a:bodyPr>
          <a:lstStyle/>
          <a:p>
            <a:r>
              <a:rPr lang="en-US" dirty="0" smtClean="0"/>
              <a:t>Transformers in substations have been constructed using highly toxic chemicals such as Polychlorinated Biphenyls, which can cause cancer.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57200"/>
            <a:ext cx="3352800" cy="369332"/>
          </a:xfrm>
          <a:prstGeom prst="rect">
            <a:avLst/>
          </a:prstGeom>
          <a:noFill/>
        </p:spPr>
        <p:txBody>
          <a:bodyPr wrap="square" rtlCol="0">
            <a:spAutoFit/>
          </a:bodyPr>
          <a:lstStyle/>
          <a:p>
            <a:r>
              <a:rPr lang="en-US" b="1" u="sng" dirty="0" smtClean="0"/>
              <a:t>Essential Public Infrastructure</a:t>
            </a:r>
            <a:endParaRPr lang="en-US" b="1" u="sng" dirty="0"/>
          </a:p>
        </p:txBody>
      </p:sp>
      <p:pic>
        <p:nvPicPr>
          <p:cNvPr id="8" name="Picture 7" descr="P3270871.JPG"/>
          <p:cNvPicPr>
            <a:picLocks noChangeAspect="1"/>
          </p:cNvPicPr>
          <p:nvPr/>
        </p:nvPicPr>
        <p:blipFill>
          <a:blip r:embed="rId3" cstate="print"/>
          <a:stretch>
            <a:fillRect/>
          </a:stretch>
        </p:blipFill>
        <p:spPr>
          <a:xfrm>
            <a:off x="304800" y="990600"/>
            <a:ext cx="5963985" cy="4472989"/>
          </a:xfrm>
          <a:prstGeom prst="rect">
            <a:avLst/>
          </a:prstGeom>
        </p:spPr>
      </p:pic>
      <p:pic>
        <p:nvPicPr>
          <p:cNvPr id="10" name="Picture 9" descr="P3270868.JPG"/>
          <p:cNvPicPr>
            <a:picLocks noChangeAspect="1"/>
          </p:cNvPicPr>
          <p:nvPr/>
        </p:nvPicPr>
        <p:blipFill>
          <a:blip r:embed="rId4" cstate="print"/>
          <a:srcRect r="13224"/>
          <a:stretch>
            <a:fillRect/>
          </a:stretch>
        </p:blipFill>
        <p:spPr>
          <a:xfrm>
            <a:off x="4800600" y="2743200"/>
            <a:ext cx="3733800" cy="3227094"/>
          </a:xfrm>
          <a:prstGeom prst="rect">
            <a:avLst/>
          </a:prstGeom>
        </p:spPr>
      </p:pic>
      <p:sp>
        <p:nvSpPr>
          <p:cNvPr id="11" name="TextBox 10"/>
          <p:cNvSpPr txBox="1"/>
          <p:nvPr/>
        </p:nvSpPr>
        <p:spPr>
          <a:xfrm>
            <a:off x="304800" y="914400"/>
            <a:ext cx="4267200" cy="400110"/>
          </a:xfrm>
          <a:prstGeom prst="rect">
            <a:avLst/>
          </a:prstGeom>
          <a:noFill/>
        </p:spPr>
        <p:txBody>
          <a:bodyPr wrap="square" rtlCol="0">
            <a:spAutoFit/>
          </a:bodyPr>
          <a:lstStyle/>
          <a:p>
            <a:r>
              <a:rPr lang="en-US" sz="2000" b="1" dirty="0" smtClean="0"/>
              <a:t>Missouri Gas Energy Pumping Station</a:t>
            </a:r>
            <a:endParaRPr lang="en-US" sz="2000" b="1" dirty="0"/>
          </a:p>
        </p:txBody>
      </p:sp>
      <p:sp>
        <p:nvSpPr>
          <p:cNvPr id="12" name="TextBox 11"/>
          <p:cNvSpPr txBox="1"/>
          <p:nvPr/>
        </p:nvSpPr>
        <p:spPr>
          <a:xfrm>
            <a:off x="6324600" y="838200"/>
            <a:ext cx="2286000" cy="1477328"/>
          </a:xfrm>
          <a:prstGeom prst="rect">
            <a:avLst/>
          </a:prstGeom>
          <a:noFill/>
        </p:spPr>
        <p:txBody>
          <a:bodyPr wrap="square" rtlCol="0">
            <a:spAutoFit/>
          </a:bodyPr>
          <a:lstStyle/>
          <a:p>
            <a:pPr algn="just"/>
            <a:r>
              <a:rPr lang="en-US" dirty="0" smtClean="0"/>
              <a:t>This structure emits an odor like rotten eggs every day.</a:t>
            </a:r>
          </a:p>
          <a:p>
            <a:pPr algn="just"/>
            <a:r>
              <a:rPr lang="en-US" dirty="0" smtClean="0"/>
              <a:t>It emits a hissing sound all the time.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fontScale="90000"/>
          </a:bodyPr>
          <a:lstStyle/>
          <a:p>
            <a:pPr algn="l"/>
            <a:r>
              <a:rPr lang="en-US" sz="2000" b="1" u="sng" dirty="0" smtClean="0"/>
              <a:t>Essential Public Infrastructure </a:t>
            </a:r>
            <a:r>
              <a:rPr lang="en-US" sz="2000" dirty="0" smtClean="0"/>
              <a:t/>
            </a:r>
            <a:br>
              <a:rPr lang="en-US" sz="2000" dirty="0" smtClean="0"/>
            </a:br>
            <a:endParaRPr lang="en-US" sz="2000" dirty="0"/>
          </a:p>
        </p:txBody>
      </p:sp>
      <p:pic>
        <p:nvPicPr>
          <p:cNvPr id="3" name="Picture 2" descr="P3250893.JPG"/>
          <p:cNvPicPr>
            <a:picLocks noChangeAspect="1"/>
          </p:cNvPicPr>
          <p:nvPr/>
        </p:nvPicPr>
        <p:blipFill>
          <a:blip r:embed="rId3" cstate="print"/>
          <a:srcRect l="171" t="32964" r="9115" b="24447"/>
          <a:stretch>
            <a:fillRect/>
          </a:stretch>
        </p:blipFill>
        <p:spPr>
          <a:xfrm rot="16200000">
            <a:off x="5181600" y="2057399"/>
            <a:ext cx="5410202" cy="1905002"/>
          </a:xfrm>
          <a:prstGeom prst="rect">
            <a:avLst/>
          </a:prstGeom>
        </p:spPr>
      </p:pic>
      <p:pic>
        <p:nvPicPr>
          <p:cNvPr id="4" name="Picture 3" descr="P3240849.JPG"/>
          <p:cNvPicPr>
            <a:picLocks noChangeAspect="1"/>
          </p:cNvPicPr>
          <p:nvPr/>
        </p:nvPicPr>
        <p:blipFill>
          <a:blip r:embed="rId4" cstate="print">
            <a:lum bright="10000"/>
          </a:blip>
          <a:srcRect t="4004" r="18922" b="5707"/>
          <a:stretch>
            <a:fillRect/>
          </a:stretch>
        </p:blipFill>
        <p:spPr>
          <a:xfrm>
            <a:off x="5562600" y="3581400"/>
            <a:ext cx="1905000" cy="2142095"/>
          </a:xfrm>
          <a:prstGeom prst="rect">
            <a:avLst/>
          </a:prstGeom>
        </p:spPr>
      </p:pic>
      <p:sp>
        <p:nvSpPr>
          <p:cNvPr id="5" name="TextBox 4"/>
          <p:cNvSpPr txBox="1"/>
          <p:nvPr/>
        </p:nvSpPr>
        <p:spPr>
          <a:xfrm>
            <a:off x="3581400" y="457200"/>
            <a:ext cx="3200400" cy="2677656"/>
          </a:xfrm>
          <a:prstGeom prst="rect">
            <a:avLst/>
          </a:prstGeom>
          <a:noFill/>
        </p:spPr>
        <p:txBody>
          <a:bodyPr wrap="square" rtlCol="0">
            <a:spAutoFit/>
          </a:bodyPr>
          <a:lstStyle/>
          <a:p>
            <a:pPr>
              <a:buFont typeface="Wingdings" pitchFamily="2" charset="2"/>
              <a:buChar char="ü"/>
            </a:pPr>
            <a:r>
              <a:rPr lang="en-US" sz="1600" dirty="0" smtClean="0">
                <a:latin typeface="Arial" pitchFamily="34" charset="0"/>
                <a:cs typeface="Arial" pitchFamily="34" charset="0"/>
              </a:rPr>
              <a:t>Boxes for phone companies</a:t>
            </a:r>
          </a:p>
          <a:p>
            <a:pPr>
              <a:buFont typeface="Wingdings" pitchFamily="2" charset="2"/>
              <a:buChar char="ü"/>
            </a:pPr>
            <a:endParaRPr lang="en-US" sz="800" dirty="0" smtClean="0">
              <a:latin typeface="Arial" pitchFamily="34" charset="0"/>
              <a:cs typeface="Arial" pitchFamily="34" charset="0"/>
            </a:endParaRPr>
          </a:p>
          <a:p>
            <a:pPr>
              <a:buFont typeface="Wingdings" pitchFamily="2" charset="2"/>
              <a:buChar char="ü"/>
            </a:pPr>
            <a:r>
              <a:rPr lang="en-US" sz="1600" dirty="0" smtClean="0">
                <a:latin typeface="Arial" pitchFamily="34" charset="0"/>
                <a:cs typeface="Arial" pitchFamily="34" charset="0"/>
              </a:rPr>
              <a:t>Communications infrastructure</a:t>
            </a:r>
          </a:p>
          <a:p>
            <a:pPr>
              <a:buFont typeface="Wingdings" pitchFamily="2" charset="2"/>
              <a:buChar char="ü"/>
            </a:pPr>
            <a:endParaRPr lang="en-US" sz="800" dirty="0" smtClean="0">
              <a:latin typeface="Arial" pitchFamily="34" charset="0"/>
              <a:cs typeface="Arial" pitchFamily="34" charset="0"/>
            </a:endParaRPr>
          </a:p>
          <a:p>
            <a:pPr>
              <a:buFont typeface="Wingdings" pitchFamily="2" charset="2"/>
              <a:buChar char="ü"/>
            </a:pPr>
            <a:r>
              <a:rPr lang="en-US" sz="1600" dirty="0" smtClean="0">
                <a:latin typeface="Arial" pitchFamily="34" charset="0"/>
                <a:cs typeface="Arial" pitchFamily="34" charset="0"/>
              </a:rPr>
              <a:t>Radio towers</a:t>
            </a:r>
          </a:p>
          <a:p>
            <a:pPr>
              <a:buFont typeface="Wingdings" pitchFamily="2" charset="2"/>
              <a:buChar char="ü"/>
            </a:pPr>
            <a:endParaRPr lang="en-US" sz="800" dirty="0" smtClean="0">
              <a:latin typeface="Arial" pitchFamily="34" charset="0"/>
              <a:cs typeface="Arial" pitchFamily="34" charset="0"/>
            </a:endParaRPr>
          </a:p>
          <a:p>
            <a:pPr>
              <a:buFont typeface="Wingdings" pitchFamily="2" charset="2"/>
              <a:buChar char="ü"/>
            </a:pPr>
            <a:r>
              <a:rPr lang="en-US" sz="1600" dirty="0" smtClean="0">
                <a:latin typeface="Arial" pitchFamily="34" charset="0"/>
                <a:cs typeface="Arial" pitchFamily="34" charset="0"/>
              </a:rPr>
              <a:t>Television towers</a:t>
            </a:r>
          </a:p>
          <a:p>
            <a:pPr>
              <a:buFont typeface="Wingdings" pitchFamily="2" charset="2"/>
              <a:buChar char="ü"/>
            </a:pPr>
            <a:endParaRPr lang="en-US" sz="800" dirty="0" smtClean="0">
              <a:latin typeface="Arial" pitchFamily="34" charset="0"/>
              <a:cs typeface="Arial" pitchFamily="34" charset="0"/>
            </a:endParaRPr>
          </a:p>
          <a:p>
            <a:pPr>
              <a:buFont typeface="Wingdings" pitchFamily="2" charset="2"/>
              <a:buChar char="ü"/>
            </a:pPr>
            <a:r>
              <a:rPr lang="en-US" sz="1600" dirty="0" smtClean="0">
                <a:latin typeface="Arial" pitchFamily="34" charset="0"/>
                <a:cs typeface="Arial" pitchFamily="34" charset="0"/>
              </a:rPr>
              <a:t>Satellite dishes,  microwaves</a:t>
            </a:r>
          </a:p>
          <a:p>
            <a:pPr>
              <a:buFont typeface="Wingdings" pitchFamily="2" charset="2"/>
              <a:buChar char="ü"/>
            </a:pPr>
            <a:endParaRPr lang="en-US" sz="800" dirty="0" smtClean="0">
              <a:latin typeface="Arial" pitchFamily="34" charset="0"/>
              <a:cs typeface="Arial" pitchFamily="34" charset="0"/>
            </a:endParaRPr>
          </a:p>
          <a:p>
            <a:pPr>
              <a:buFont typeface="Wingdings" pitchFamily="2" charset="2"/>
              <a:buChar char="ü"/>
            </a:pPr>
            <a:r>
              <a:rPr lang="en-US" sz="1600" dirty="0" smtClean="0">
                <a:latin typeface="Arial" pitchFamily="34" charset="0"/>
                <a:cs typeface="Arial" pitchFamily="34" charset="0"/>
              </a:rPr>
              <a:t>Fiber optic  cable (generally buried but you can see the manholes in the sidewalks)</a:t>
            </a:r>
            <a:endParaRPr lang="en-US" sz="1600" dirty="0">
              <a:latin typeface="Arial" pitchFamily="34" charset="0"/>
              <a:cs typeface="Arial" pitchFamily="34" charset="0"/>
            </a:endParaRPr>
          </a:p>
        </p:txBody>
      </p:sp>
      <p:pic>
        <p:nvPicPr>
          <p:cNvPr id="6" name="Picture 5" descr="P4030933.JPG"/>
          <p:cNvPicPr>
            <a:picLocks noChangeAspect="1"/>
          </p:cNvPicPr>
          <p:nvPr/>
        </p:nvPicPr>
        <p:blipFill>
          <a:blip r:embed="rId5" cstate="print">
            <a:lum bright="10000" contrast="20000"/>
          </a:blip>
          <a:stretch>
            <a:fillRect/>
          </a:stretch>
        </p:blipFill>
        <p:spPr>
          <a:xfrm rot="5400000">
            <a:off x="-114300" y="1943100"/>
            <a:ext cx="3352800" cy="2514600"/>
          </a:xfrm>
          <a:prstGeom prst="rect">
            <a:avLst/>
          </a:prstGeom>
        </p:spPr>
      </p:pic>
      <p:sp>
        <p:nvSpPr>
          <p:cNvPr id="8" name="TextBox 7"/>
          <p:cNvSpPr txBox="1"/>
          <p:nvPr/>
        </p:nvSpPr>
        <p:spPr>
          <a:xfrm>
            <a:off x="304800" y="4876800"/>
            <a:ext cx="2819400" cy="738664"/>
          </a:xfrm>
          <a:prstGeom prst="rect">
            <a:avLst/>
          </a:prstGeom>
          <a:noFill/>
        </p:spPr>
        <p:txBody>
          <a:bodyPr wrap="square" rtlCol="0">
            <a:spAutoFit/>
          </a:bodyPr>
          <a:lstStyle/>
          <a:p>
            <a:r>
              <a:rPr lang="en-US" sz="1400" dirty="0" smtClean="0">
                <a:latin typeface="Arial" pitchFamily="34" charset="0"/>
                <a:cs typeface="Arial" pitchFamily="34" charset="0"/>
              </a:rPr>
              <a:t>The railroads have their own radio/electronic communications systems</a:t>
            </a:r>
            <a:endParaRPr lang="en-US" sz="1400" dirty="0">
              <a:latin typeface="Arial" pitchFamily="34" charset="0"/>
              <a:cs typeface="Arial" pitchFamily="34" charset="0"/>
            </a:endParaRPr>
          </a:p>
        </p:txBody>
      </p:sp>
      <p:sp>
        <p:nvSpPr>
          <p:cNvPr id="9" name="TextBox 8"/>
          <p:cNvSpPr txBox="1"/>
          <p:nvPr/>
        </p:nvSpPr>
        <p:spPr>
          <a:xfrm>
            <a:off x="381000" y="609600"/>
            <a:ext cx="2971800" cy="369332"/>
          </a:xfrm>
          <a:prstGeom prst="rect">
            <a:avLst/>
          </a:prstGeom>
          <a:noFill/>
        </p:spPr>
        <p:txBody>
          <a:bodyPr wrap="square" rtlCol="0">
            <a:spAutoFit/>
          </a:bodyPr>
          <a:lstStyle/>
          <a:p>
            <a:r>
              <a:rPr lang="en-US" b="1" dirty="0" smtClean="0"/>
              <a:t>Communications structures</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3150741_edited.JPG"/>
          <p:cNvPicPr>
            <a:picLocks noChangeAspect="1"/>
          </p:cNvPicPr>
          <p:nvPr/>
        </p:nvPicPr>
        <p:blipFill>
          <a:blip r:embed="rId3" cstate="print"/>
          <a:srcRect l="24806" r="33708"/>
          <a:stretch>
            <a:fillRect/>
          </a:stretch>
        </p:blipFill>
        <p:spPr>
          <a:xfrm>
            <a:off x="304800" y="457200"/>
            <a:ext cx="1828800" cy="5877592"/>
          </a:xfrm>
          <a:prstGeom prst="rect">
            <a:avLst/>
          </a:prstGeom>
        </p:spPr>
      </p:pic>
      <p:sp>
        <p:nvSpPr>
          <p:cNvPr id="2" name="Title 1"/>
          <p:cNvSpPr>
            <a:spLocks noGrp="1"/>
          </p:cNvSpPr>
          <p:nvPr>
            <p:ph type="title"/>
          </p:nvPr>
        </p:nvSpPr>
        <p:spPr>
          <a:xfrm>
            <a:off x="609600" y="152400"/>
            <a:ext cx="3962400" cy="1219200"/>
          </a:xfrm>
        </p:spPr>
        <p:txBody>
          <a:bodyPr>
            <a:normAutofit/>
          </a:bodyPr>
          <a:lstStyle/>
          <a:p>
            <a:r>
              <a:rPr lang="en-US" sz="2400" b="1" dirty="0" smtClean="0"/>
              <a:t>Radio Waves, Microwaves </a:t>
            </a:r>
            <a:r>
              <a:rPr lang="en-US" sz="1600" dirty="0" smtClean="0"/>
              <a:t>are all environmental risk factors and stressors ; they contribute to visual blight</a:t>
            </a:r>
            <a:endParaRPr lang="en-US" sz="1600" dirty="0"/>
          </a:p>
        </p:txBody>
      </p:sp>
      <p:pic>
        <p:nvPicPr>
          <p:cNvPr id="4" name="Content Placeholder 3" descr="P3100721.JPG"/>
          <p:cNvPicPr>
            <a:picLocks noGrp="1" noChangeAspect="1"/>
          </p:cNvPicPr>
          <p:nvPr>
            <p:ph idx="1"/>
          </p:nvPr>
        </p:nvPicPr>
        <p:blipFill>
          <a:blip r:embed="rId4" cstate="print"/>
          <a:srcRect r="19781" b="28694"/>
          <a:stretch>
            <a:fillRect/>
          </a:stretch>
        </p:blipFill>
        <p:spPr>
          <a:xfrm>
            <a:off x="5105400" y="381000"/>
            <a:ext cx="2286000" cy="1752600"/>
          </a:xfrm>
        </p:spPr>
      </p:pic>
      <p:pic>
        <p:nvPicPr>
          <p:cNvPr id="5" name="Picture 4" descr="P3100698.JPG"/>
          <p:cNvPicPr>
            <a:picLocks noChangeAspect="1"/>
          </p:cNvPicPr>
          <p:nvPr/>
        </p:nvPicPr>
        <p:blipFill>
          <a:blip r:embed="rId5" cstate="print"/>
          <a:srcRect t="16014" r="4817"/>
          <a:stretch>
            <a:fillRect/>
          </a:stretch>
        </p:blipFill>
        <p:spPr>
          <a:xfrm rot="6265336">
            <a:off x="6815628" y="660599"/>
            <a:ext cx="2155484" cy="1426434"/>
          </a:xfrm>
          <a:prstGeom prst="rect">
            <a:avLst/>
          </a:prstGeom>
        </p:spPr>
      </p:pic>
      <p:pic>
        <p:nvPicPr>
          <p:cNvPr id="6" name="Picture 5" descr="P3100711.JPG"/>
          <p:cNvPicPr>
            <a:picLocks noChangeAspect="1"/>
          </p:cNvPicPr>
          <p:nvPr/>
        </p:nvPicPr>
        <p:blipFill>
          <a:blip r:embed="rId6" cstate="print"/>
          <a:srcRect l="17291" r="13546"/>
          <a:stretch>
            <a:fillRect/>
          </a:stretch>
        </p:blipFill>
        <p:spPr>
          <a:xfrm>
            <a:off x="4343400" y="2286000"/>
            <a:ext cx="1219200" cy="2514600"/>
          </a:xfrm>
          <a:prstGeom prst="rect">
            <a:avLst/>
          </a:prstGeom>
        </p:spPr>
      </p:pic>
      <p:pic>
        <p:nvPicPr>
          <p:cNvPr id="7" name="Picture 6" descr="P3150742.JPG"/>
          <p:cNvPicPr>
            <a:picLocks noChangeAspect="1"/>
          </p:cNvPicPr>
          <p:nvPr/>
        </p:nvPicPr>
        <p:blipFill>
          <a:blip r:embed="rId7" cstate="print"/>
          <a:srcRect t="15915" r="20426"/>
          <a:stretch>
            <a:fillRect/>
          </a:stretch>
        </p:blipFill>
        <p:spPr>
          <a:xfrm>
            <a:off x="2133600" y="1447800"/>
            <a:ext cx="1219200" cy="1981200"/>
          </a:xfrm>
          <a:prstGeom prst="rect">
            <a:avLst/>
          </a:prstGeom>
        </p:spPr>
      </p:pic>
      <p:pic>
        <p:nvPicPr>
          <p:cNvPr id="8" name="Picture 7" descr="20145960.jpg"/>
          <p:cNvPicPr>
            <a:picLocks noChangeAspect="1"/>
          </p:cNvPicPr>
          <p:nvPr/>
        </p:nvPicPr>
        <p:blipFill>
          <a:blip r:embed="rId8" cstate="print"/>
          <a:stretch>
            <a:fillRect/>
          </a:stretch>
        </p:blipFill>
        <p:spPr>
          <a:xfrm>
            <a:off x="3276600" y="2133600"/>
            <a:ext cx="725537" cy="990600"/>
          </a:xfrm>
          <a:prstGeom prst="rect">
            <a:avLst/>
          </a:prstGeom>
        </p:spPr>
      </p:pic>
      <p:pic>
        <p:nvPicPr>
          <p:cNvPr id="10" name="Picture 9" descr="21569533.jpg"/>
          <p:cNvPicPr>
            <a:picLocks noChangeAspect="1"/>
          </p:cNvPicPr>
          <p:nvPr/>
        </p:nvPicPr>
        <p:blipFill>
          <a:blip r:embed="rId9" cstate="print"/>
          <a:stretch>
            <a:fillRect/>
          </a:stretch>
        </p:blipFill>
        <p:spPr>
          <a:xfrm>
            <a:off x="3810000" y="1219200"/>
            <a:ext cx="1164620" cy="995362"/>
          </a:xfrm>
          <a:prstGeom prst="rect">
            <a:avLst/>
          </a:prstGeom>
        </p:spPr>
      </p:pic>
      <p:pic>
        <p:nvPicPr>
          <p:cNvPr id="11" name="Picture 10" descr="21577401.jpg"/>
          <p:cNvPicPr>
            <a:picLocks noChangeAspect="1"/>
          </p:cNvPicPr>
          <p:nvPr/>
        </p:nvPicPr>
        <p:blipFill>
          <a:blip r:embed="rId10" cstate="print"/>
          <a:stretch>
            <a:fillRect/>
          </a:stretch>
        </p:blipFill>
        <p:spPr>
          <a:xfrm>
            <a:off x="2514600" y="5334000"/>
            <a:ext cx="991922" cy="990600"/>
          </a:xfrm>
          <a:prstGeom prst="rect">
            <a:avLst/>
          </a:prstGeom>
        </p:spPr>
      </p:pic>
      <p:pic>
        <p:nvPicPr>
          <p:cNvPr id="12" name="Picture 11" descr="P3150743_edited.JPG"/>
          <p:cNvPicPr>
            <a:picLocks noChangeAspect="1"/>
          </p:cNvPicPr>
          <p:nvPr/>
        </p:nvPicPr>
        <p:blipFill>
          <a:blip r:embed="rId11" cstate="print"/>
          <a:stretch>
            <a:fillRect/>
          </a:stretch>
        </p:blipFill>
        <p:spPr>
          <a:xfrm>
            <a:off x="1905000" y="3124200"/>
            <a:ext cx="2778792" cy="2084094"/>
          </a:xfrm>
          <a:prstGeom prst="rect">
            <a:avLst/>
          </a:prstGeom>
        </p:spPr>
      </p:pic>
      <p:pic>
        <p:nvPicPr>
          <p:cNvPr id="13" name="Picture 12" descr="P3150744.JPG"/>
          <p:cNvPicPr>
            <a:picLocks noChangeAspect="1"/>
          </p:cNvPicPr>
          <p:nvPr/>
        </p:nvPicPr>
        <p:blipFill>
          <a:blip r:embed="rId12" cstate="print"/>
          <a:stretch>
            <a:fillRect/>
          </a:stretch>
        </p:blipFill>
        <p:spPr>
          <a:xfrm>
            <a:off x="3505200" y="4648200"/>
            <a:ext cx="2372392" cy="1779294"/>
          </a:xfrm>
          <a:prstGeom prst="rect">
            <a:avLst/>
          </a:prstGeom>
        </p:spPr>
      </p:pic>
      <p:pic>
        <p:nvPicPr>
          <p:cNvPr id="15" name="Picture 14" descr="P3150740.JPG"/>
          <p:cNvPicPr>
            <a:picLocks noChangeAspect="1"/>
          </p:cNvPicPr>
          <p:nvPr/>
        </p:nvPicPr>
        <p:blipFill>
          <a:blip r:embed="rId13" cstate="print"/>
          <a:srcRect l="12948" t="13628" r="14225" b="16526"/>
          <a:stretch>
            <a:fillRect/>
          </a:stretch>
        </p:blipFill>
        <p:spPr>
          <a:xfrm>
            <a:off x="914400" y="5105400"/>
            <a:ext cx="1600200" cy="1151021"/>
          </a:xfrm>
          <a:prstGeom prst="rect">
            <a:avLst/>
          </a:prstGeom>
        </p:spPr>
      </p:pic>
      <p:pic>
        <p:nvPicPr>
          <p:cNvPr id="16" name="Picture 15" descr="P3100715.JPG"/>
          <p:cNvPicPr>
            <a:picLocks noChangeAspect="1"/>
          </p:cNvPicPr>
          <p:nvPr/>
        </p:nvPicPr>
        <p:blipFill>
          <a:blip r:embed="rId14" cstate="print"/>
          <a:stretch>
            <a:fillRect/>
          </a:stretch>
        </p:blipFill>
        <p:spPr>
          <a:xfrm>
            <a:off x="5791200" y="2667000"/>
            <a:ext cx="2981993" cy="2236495"/>
          </a:xfrm>
          <a:prstGeom prst="rect">
            <a:avLst/>
          </a:prstGeom>
        </p:spPr>
      </p:pic>
      <p:pic>
        <p:nvPicPr>
          <p:cNvPr id="9" name="Picture 8" descr="37648515.jpg"/>
          <p:cNvPicPr>
            <a:picLocks noChangeAspect="1"/>
          </p:cNvPicPr>
          <p:nvPr/>
        </p:nvPicPr>
        <p:blipFill>
          <a:blip r:embed="rId15" cstate="print"/>
          <a:stretch>
            <a:fillRect/>
          </a:stretch>
        </p:blipFill>
        <p:spPr>
          <a:xfrm flipH="1">
            <a:off x="5943600" y="1905000"/>
            <a:ext cx="1005503" cy="1122578"/>
          </a:xfrm>
          <a:prstGeom prst="rect">
            <a:avLst/>
          </a:prstGeom>
        </p:spPr>
      </p:pic>
      <p:sp>
        <p:nvSpPr>
          <p:cNvPr id="18" name="TextBox 17"/>
          <p:cNvSpPr txBox="1"/>
          <p:nvPr/>
        </p:nvSpPr>
        <p:spPr>
          <a:xfrm>
            <a:off x="5867400" y="4953000"/>
            <a:ext cx="2819400" cy="1384995"/>
          </a:xfrm>
          <a:prstGeom prst="rect">
            <a:avLst/>
          </a:prstGeom>
          <a:noFill/>
        </p:spPr>
        <p:txBody>
          <a:bodyPr wrap="square" rtlCol="0">
            <a:spAutoFit/>
          </a:bodyPr>
          <a:lstStyle/>
          <a:p>
            <a:r>
              <a:rPr lang="en-US" sz="1400" dirty="0" smtClean="0"/>
              <a:t>The Westside is home to</a:t>
            </a:r>
          </a:p>
          <a:p>
            <a:pPr>
              <a:buFont typeface="Arial" pitchFamily="34" charset="0"/>
              <a:buChar char="•"/>
            </a:pPr>
            <a:r>
              <a:rPr lang="en-US" sz="1400" dirty="0" smtClean="0"/>
              <a:t>4  cell towers</a:t>
            </a:r>
          </a:p>
          <a:p>
            <a:pPr>
              <a:buFont typeface="Arial" pitchFamily="34" charset="0"/>
              <a:buChar char="•"/>
            </a:pPr>
            <a:r>
              <a:rPr lang="en-US" sz="1400" dirty="0" smtClean="0"/>
              <a:t>20+ satellites at WDAF</a:t>
            </a:r>
          </a:p>
          <a:p>
            <a:pPr>
              <a:buFont typeface="Arial" pitchFamily="34" charset="0"/>
              <a:buChar char="•"/>
            </a:pPr>
            <a:r>
              <a:rPr lang="en-US" sz="1400" dirty="0" smtClean="0"/>
              <a:t>1 tv/radio transmission tower</a:t>
            </a:r>
          </a:p>
          <a:p>
            <a:pPr>
              <a:buFont typeface="Arial" pitchFamily="34" charset="0"/>
              <a:buChar char="•"/>
            </a:pPr>
            <a:r>
              <a:rPr lang="en-US" sz="1400" dirty="0" smtClean="0"/>
              <a:t>Railroad radio communications</a:t>
            </a:r>
          </a:p>
          <a:p>
            <a:pPr>
              <a:buFont typeface="Arial" pitchFamily="34" charset="0"/>
              <a:buChar char="•"/>
            </a:pP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3080512.JPG"/>
          <p:cNvPicPr>
            <a:picLocks noChangeAspect="1"/>
          </p:cNvPicPr>
          <p:nvPr/>
        </p:nvPicPr>
        <p:blipFill>
          <a:blip r:embed="rId4" cstate="print"/>
          <a:srcRect l="4004" t="14225" b="10818"/>
          <a:stretch>
            <a:fillRect/>
          </a:stretch>
        </p:blipFill>
        <p:spPr>
          <a:xfrm>
            <a:off x="5822836" y="1066800"/>
            <a:ext cx="2862596" cy="1676400"/>
          </a:xfrm>
          <a:prstGeom prst="rect">
            <a:avLst/>
          </a:prstGeom>
        </p:spPr>
      </p:pic>
      <p:sp>
        <p:nvSpPr>
          <p:cNvPr id="2" name="Title 1"/>
          <p:cNvSpPr>
            <a:spLocks noGrp="1"/>
          </p:cNvSpPr>
          <p:nvPr>
            <p:ph type="title"/>
          </p:nvPr>
        </p:nvSpPr>
        <p:spPr>
          <a:xfrm>
            <a:off x="3886200" y="274638"/>
            <a:ext cx="4800600" cy="792162"/>
          </a:xfrm>
        </p:spPr>
        <p:txBody>
          <a:bodyPr anchor="t" anchorCtr="0">
            <a:normAutofit/>
          </a:bodyPr>
          <a:lstStyle/>
          <a:p>
            <a:pPr algn="r"/>
            <a:r>
              <a:rPr lang="en-US" sz="3600" dirty="0" smtClean="0"/>
              <a:t>Fleet Management</a:t>
            </a:r>
            <a:endParaRPr lang="en-US" sz="3600" dirty="0"/>
          </a:p>
        </p:txBody>
      </p:sp>
      <p:sp>
        <p:nvSpPr>
          <p:cNvPr id="3" name="Content Placeholder 2"/>
          <p:cNvSpPr>
            <a:spLocks noGrp="1"/>
          </p:cNvSpPr>
          <p:nvPr>
            <p:ph idx="1"/>
          </p:nvPr>
        </p:nvSpPr>
        <p:spPr>
          <a:xfrm>
            <a:off x="304800" y="457200"/>
            <a:ext cx="4114800" cy="3429000"/>
          </a:xfrm>
        </p:spPr>
        <p:txBody>
          <a:bodyPr>
            <a:normAutofit/>
          </a:bodyPr>
          <a:lstStyle/>
          <a:p>
            <a:pPr algn="just"/>
            <a:r>
              <a:rPr lang="en-US" sz="1600" dirty="0" smtClean="0"/>
              <a:t>Fleet the management is how we choose to operate our vehicles and amount of toxins they put in the air. Examples:</a:t>
            </a:r>
          </a:p>
          <a:p>
            <a:pPr algn="just"/>
            <a:r>
              <a:rPr lang="en-US" sz="1600" dirty="0" smtClean="0"/>
              <a:t>El Conejo or Los Paisanos leave their buses running for 30 minutes to heat or cool the buses</a:t>
            </a:r>
          </a:p>
          <a:p>
            <a:pPr algn="just"/>
            <a:r>
              <a:rPr lang="en-US" sz="1600" dirty="0" smtClean="0"/>
              <a:t>Scott Heller Trucking – the truck drivers warm up or leave their trucks running</a:t>
            </a:r>
          </a:p>
          <a:p>
            <a:pPr algn="just"/>
            <a:r>
              <a:rPr lang="en-US" sz="1600" dirty="0" smtClean="0"/>
              <a:t>Automotive repair companies that keep cars running  while trying to repair</a:t>
            </a:r>
          </a:p>
          <a:p>
            <a:pPr algn="just"/>
            <a:r>
              <a:rPr lang="en-US" sz="1600" dirty="0" smtClean="0"/>
              <a:t>The taxi cab company drivers keep their cabs running while they check </a:t>
            </a:r>
          </a:p>
          <a:p>
            <a:pPr>
              <a:buNone/>
            </a:pPr>
            <a:endParaRPr lang="en-US" sz="1600" dirty="0" smtClean="0"/>
          </a:p>
          <a:p>
            <a:endParaRPr lang="en-US" sz="1600" dirty="0" smtClean="0"/>
          </a:p>
          <a:p>
            <a:endParaRPr lang="en-US" sz="1600" dirty="0" smtClean="0"/>
          </a:p>
          <a:p>
            <a:endParaRPr lang="en-US" sz="1600" dirty="0"/>
          </a:p>
        </p:txBody>
      </p:sp>
      <p:pic>
        <p:nvPicPr>
          <p:cNvPr id="4" name="Picture 3" descr="P3080506.JPG"/>
          <p:cNvPicPr>
            <a:picLocks noChangeAspect="1"/>
          </p:cNvPicPr>
          <p:nvPr/>
        </p:nvPicPr>
        <p:blipFill>
          <a:blip r:embed="rId5" cstate="print"/>
          <a:srcRect t="9569" b="20256"/>
          <a:stretch>
            <a:fillRect/>
          </a:stretch>
        </p:blipFill>
        <p:spPr>
          <a:xfrm>
            <a:off x="5638800" y="4800600"/>
            <a:ext cx="3185192" cy="1676400"/>
          </a:xfrm>
          <a:prstGeom prst="rect">
            <a:avLst/>
          </a:prstGeom>
        </p:spPr>
      </p:pic>
      <p:pic>
        <p:nvPicPr>
          <p:cNvPr id="7" name="Content Placeholder 3" descr="P3080538.JPG"/>
          <p:cNvPicPr>
            <a:picLocks noChangeAspect="1"/>
          </p:cNvPicPr>
          <p:nvPr/>
        </p:nvPicPr>
        <p:blipFill>
          <a:blip r:embed="rId6" cstate="print"/>
          <a:stretch>
            <a:fillRect/>
          </a:stretch>
        </p:blipFill>
        <p:spPr>
          <a:xfrm>
            <a:off x="4419600" y="2743200"/>
            <a:ext cx="1981200" cy="1485900"/>
          </a:xfrm>
          <a:prstGeom prst="rect">
            <a:avLst/>
          </a:prstGeom>
        </p:spPr>
      </p:pic>
      <p:pic>
        <p:nvPicPr>
          <p:cNvPr id="8" name="Picture 7" descr="P3080543.JPG"/>
          <p:cNvPicPr>
            <a:picLocks noChangeAspect="1"/>
          </p:cNvPicPr>
          <p:nvPr/>
        </p:nvPicPr>
        <p:blipFill>
          <a:blip r:embed="rId7" cstate="print"/>
          <a:srcRect l="5282" t="12522" r="11670" b="22743"/>
          <a:stretch>
            <a:fillRect/>
          </a:stretch>
        </p:blipFill>
        <p:spPr>
          <a:xfrm>
            <a:off x="2514600" y="3962400"/>
            <a:ext cx="3258553" cy="1905000"/>
          </a:xfrm>
          <a:prstGeom prst="rect">
            <a:avLst/>
          </a:prstGeom>
        </p:spPr>
      </p:pic>
      <p:pic>
        <p:nvPicPr>
          <p:cNvPr id="9" name="Picture 8" descr="P3250883.JPG"/>
          <p:cNvPicPr>
            <a:picLocks noChangeAspect="1"/>
          </p:cNvPicPr>
          <p:nvPr/>
        </p:nvPicPr>
        <p:blipFill>
          <a:blip r:embed="rId8" cstate="print"/>
          <a:stretch>
            <a:fillRect/>
          </a:stretch>
        </p:blipFill>
        <p:spPr>
          <a:xfrm>
            <a:off x="6477000" y="2895600"/>
            <a:ext cx="2169192" cy="1626894"/>
          </a:xfrm>
          <a:prstGeom prst="rect">
            <a:avLst/>
          </a:prstGeom>
        </p:spPr>
      </p:pic>
      <p:sp>
        <p:nvSpPr>
          <p:cNvPr id="11" name="TextBox 10"/>
          <p:cNvSpPr txBox="1"/>
          <p:nvPr/>
        </p:nvSpPr>
        <p:spPr>
          <a:xfrm>
            <a:off x="609600" y="3962400"/>
            <a:ext cx="1828800" cy="1200329"/>
          </a:xfrm>
          <a:prstGeom prst="rect">
            <a:avLst/>
          </a:prstGeom>
          <a:noFill/>
        </p:spPr>
        <p:txBody>
          <a:bodyPr wrap="square" rtlCol="0">
            <a:spAutoFit/>
          </a:bodyPr>
          <a:lstStyle/>
          <a:p>
            <a:r>
              <a:rPr lang="en-US" dirty="0" smtClean="0"/>
              <a:t>Petrochemicals leak into the soil, air is polluted by gases.</a:t>
            </a:r>
            <a:endParaRPr lang="en-US" dirty="0"/>
          </a:p>
        </p:txBody>
      </p:sp>
      <p:pic>
        <p:nvPicPr>
          <p:cNvPr id="10" name="MSSN00700A0000[1].wav">
            <a:hlinkClick r:id="" action="ppaction://media"/>
          </p:cNvPr>
          <p:cNvPicPr>
            <a:picLocks noRot="1" noChangeAspect="1"/>
          </p:cNvPicPr>
          <p:nvPr>
            <a:wavAudioFile r:embed="rId1" name="MSSN00700A0000[1].wav"/>
          </p:nvPr>
        </p:nvPicPr>
        <p:blipFill>
          <a:blip r:embed="rId9"/>
          <a:stretch>
            <a:fillRect/>
          </a:stretch>
        </p:blipFill>
        <p:spPr>
          <a:xfrm>
            <a:off x="5257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67200" cy="944562"/>
          </a:xfrm>
        </p:spPr>
        <p:txBody>
          <a:bodyPr>
            <a:normAutofit/>
          </a:bodyPr>
          <a:lstStyle/>
          <a:p>
            <a:pPr algn="l"/>
            <a:r>
              <a:rPr lang="en-US" sz="2400" dirty="0" smtClean="0"/>
              <a:t>Toxins &amp; Chemical Combustibles</a:t>
            </a:r>
            <a:endParaRPr lang="en-US" sz="2400" dirty="0"/>
          </a:p>
        </p:txBody>
      </p:sp>
      <p:sp>
        <p:nvSpPr>
          <p:cNvPr id="3" name="Content Placeholder 2"/>
          <p:cNvSpPr>
            <a:spLocks noGrp="1"/>
          </p:cNvSpPr>
          <p:nvPr>
            <p:ph idx="1"/>
          </p:nvPr>
        </p:nvSpPr>
        <p:spPr>
          <a:xfrm>
            <a:off x="5334000" y="914400"/>
            <a:ext cx="3352800" cy="4525963"/>
          </a:xfrm>
        </p:spPr>
        <p:txBody>
          <a:bodyPr>
            <a:normAutofit/>
          </a:bodyPr>
          <a:lstStyle/>
          <a:p>
            <a:pPr algn="just"/>
            <a:r>
              <a:rPr lang="en-US" sz="1600" dirty="0" smtClean="0"/>
              <a:t>Each time a company opens up a paint can or a bottle or can of solvent, toxic fumes are released</a:t>
            </a:r>
          </a:p>
          <a:p>
            <a:pPr algn="just"/>
            <a:r>
              <a:rPr lang="en-US" sz="1600" dirty="0" smtClean="0"/>
              <a:t>Every time you put gas in your car</a:t>
            </a:r>
          </a:p>
          <a:p>
            <a:pPr algn="just"/>
            <a:r>
              <a:rPr lang="en-US" sz="1600" dirty="0" smtClean="0"/>
              <a:t>Every time a gasoline distributor fills their tanks</a:t>
            </a:r>
          </a:p>
          <a:p>
            <a:pPr algn="just"/>
            <a:r>
              <a:rPr lang="en-US" sz="1600" dirty="0" smtClean="0"/>
              <a:t>These petro-chemical products are stored and are at risk for combusting into fire or exploding</a:t>
            </a:r>
            <a:endParaRPr lang="en-US" sz="1600" dirty="0"/>
          </a:p>
        </p:txBody>
      </p:sp>
      <p:pic>
        <p:nvPicPr>
          <p:cNvPr id="4" name="Picture 3" descr="P3100673.JPG"/>
          <p:cNvPicPr>
            <a:picLocks noChangeAspect="1"/>
          </p:cNvPicPr>
          <p:nvPr/>
        </p:nvPicPr>
        <p:blipFill>
          <a:blip r:embed="rId3" cstate="print"/>
          <a:stretch>
            <a:fillRect/>
          </a:stretch>
        </p:blipFill>
        <p:spPr>
          <a:xfrm>
            <a:off x="304800" y="1600200"/>
            <a:ext cx="2677192" cy="2007894"/>
          </a:xfrm>
          <a:prstGeom prst="rect">
            <a:avLst/>
          </a:prstGeom>
        </p:spPr>
      </p:pic>
      <p:pic>
        <p:nvPicPr>
          <p:cNvPr id="7" name="Picture 6" descr="P3080509.JPG"/>
          <p:cNvPicPr>
            <a:picLocks noChangeAspect="1"/>
          </p:cNvPicPr>
          <p:nvPr/>
        </p:nvPicPr>
        <p:blipFill>
          <a:blip r:embed="rId4" cstate="print"/>
          <a:stretch>
            <a:fillRect/>
          </a:stretch>
        </p:blipFill>
        <p:spPr>
          <a:xfrm>
            <a:off x="2667000" y="1371600"/>
            <a:ext cx="1686593" cy="1264945"/>
          </a:xfrm>
          <a:prstGeom prst="rect">
            <a:avLst/>
          </a:prstGeom>
        </p:spPr>
      </p:pic>
      <p:pic>
        <p:nvPicPr>
          <p:cNvPr id="8" name="Picture 7" descr="P3080535.JPG"/>
          <p:cNvPicPr>
            <a:picLocks noChangeAspect="1"/>
          </p:cNvPicPr>
          <p:nvPr/>
        </p:nvPicPr>
        <p:blipFill>
          <a:blip r:embed="rId5" cstate="print"/>
          <a:stretch>
            <a:fillRect/>
          </a:stretch>
        </p:blipFill>
        <p:spPr>
          <a:xfrm>
            <a:off x="228600" y="4648200"/>
            <a:ext cx="1981200" cy="1485900"/>
          </a:xfrm>
          <a:prstGeom prst="rect">
            <a:avLst/>
          </a:prstGeom>
        </p:spPr>
      </p:pic>
      <p:pic>
        <p:nvPicPr>
          <p:cNvPr id="5" name="Picture 4" descr="P3080508.JPG"/>
          <p:cNvPicPr>
            <a:picLocks noChangeAspect="1"/>
          </p:cNvPicPr>
          <p:nvPr/>
        </p:nvPicPr>
        <p:blipFill>
          <a:blip r:embed="rId6" cstate="print"/>
          <a:srcRect t="13628" r="39950" b="22743"/>
          <a:stretch>
            <a:fillRect/>
          </a:stretch>
        </p:blipFill>
        <p:spPr>
          <a:xfrm>
            <a:off x="1828800" y="3297770"/>
            <a:ext cx="1828800" cy="1453325"/>
          </a:xfrm>
          <a:prstGeom prst="rect">
            <a:avLst/>
          </a:prstGeom>
        </p:spPr>
      </p:pic>
      <p:pic>
        <p:nvPicPr>
          <p:cNvPr id="10" name="Picture 9" descr="P3080550.JPG"/>
          <p:cNvPicPr>
            <a:picLocks noChangeAspect="1"/>
          </p:cNvPicPr>
          <p:nvPr/>
        </p:nvPicPr>
        <p:blipFill>
          <a:blip r:embed="rId7" cstate="print"/>
          <a:srcRect l="39779" t="26150" b="14225"/>
          <a:stretch>
            <a:fillRect/>
          </a:stretch>
        </p:blipFill>
        <p:spPr>
          <a:xfrm>
            <a:off x="2362200" y="4876800"/>
            <a:ext cx="1981200" cy="1471175"/>
          </a:xfrm>
          <a:prstGeom prst="rect">
            <a:avLst/>
          </a:prstGeom>
        </p:spPr>
      </p:pic>
      <p:pic>
        <p:nvPicPr>
          <p:cNvPr id="11" name="Picture 10" descr="P3100613.JPG"/>
          <p:cNvPicPr>
            <a:picLocks noChangeAspect="1"/>
          </p:cNvPicPr>
          <p:nvPr/>
        </p:nvPicPr>
        <p:blipFill>
          <a:blip r:embed="rId8" cstate="print"/>
          <a:srcRect t="26150"/>
          <a:stretch>
            <a:fillRect/>
          </a:stretch>
        </p:blipFill>
        <p:spPr>
          <a:xfrm>
            <a:off x="3124200" y="2667000"/>
            <a:ext cx="2111843" cy="1169694"/>
          </a:xfrm>
          <a:prstGeom prst="rect">
            <a:avLst/>
          </a:prstGeom>
        </p:spPr>
      </p:pic>
      <p:pic>
        <p:nvPicPr>
          <p:cNvPr id="12" name="Picture 11" descr="P3250888.JPG"/>
          <p:cNvPicPr>
            <a:picLocks noChangeAspect="1"/>
          </p:cNvPicPr>
          <p:nvPr/>
        </p:nvPicPr>
        <p:blipFill>
          <a:blip r:embed="rId9" cstate="print"/>
          <a:stretch>
            <a:fillRect/>
          </a:stretch>
        </p:blipFill>
        <p:spPr>
          <a:xfrm>
            <a:off x="6172200" y="4419600"/>
            <a:ext cx="2524793" cy="1893595"/>
          </a:xfrm>
          <a:prstGeom prst="rect">
            <a:avLst/>
          </a:prstGeom>
        </p:spPr>
      </p:pic>
      <p:pic>
        <p:nvPicPr>
          <p:cNvPr id="13" name="Picture 12" descr="P3250887.JPG"/>
          <p:cNvPicPr>
            <a:picLocks noChangeAspect="1"/>
          </p:cNvPicPr>
          <p:nvPr/>
        </p:nvPicPr>
        <p:blipFill>
          <a:blip r:embed="rId10" cstate="print"/>
          <a:stretch>
            <a:fillRect/>
          </a:stretch>
        </p:blipFill>
        <p:spPr>
          <a:xfrm>
            <a:off x="3733800" y="3505200"/>
            <a:ext cx="1991393" cy="1493545"/>
          </a:xfrm>
          <a:prstGeom prst="rect">
            <a:avLst/>
          </a:prstGeom>
        </p:spPr>
      </p:pic>
      <p:pic>
        <p:nvPicPr>
          <p:cNvPr id="14" name="Picture 13" descr="P3250886.JPG"/>
          <p:cNvPicPr>
            <a:picLocks noChangeAspect="1"/>
          </p:cNvPicPr>
          <p:nvPr/>
        </p:nvPicPr>
        <p:blipFill>
          <a:blip r:embed="rId11" cstate="print"/>
          <a:srcRect l="35945" t="2300" r="12948" b="43186"/>
          <a:stretch>
            <a:fillRect/>
          </a:stretch>
        </p:blipFill>
        <p:spPr>
          <a:xfrm>
            <a:off x="228600" y="3124200"/>
            <a:ext cx="1676400" cy="1447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3180781_edited.JPG"/>
          <p:cNvPicPr>
            <a:picLocks noChangeAspect="1"/>
          </p:cNvPicPr>
          <p:nvPr/>
        </p:nvPicPr>
        <p:blipFill>
          <a:blip r:embed="rId3" cstate="print"/>
          <a:stretch>
            <a:fillRect/>
          </a:stretch>
        </p:blipFill>
        <p:spPr>
          <a:xfrm>
            <a:off x="6477000" y="4724400"/>
            <a:ext cx="2296193" cy="1722145"/>
          </a:xfrm>
          <a:prstGeom prst="rect">
            <a:avLst/>
          </a:prstGeom>
        </p:spPr>
      </p:pic>
      <p:pic>
        <p:nvPicPr>
          <p:cNvPr id="10" name="Picture 9" descr="P3080544.JPG"/>
          <p:cNvPicPr>
            <a:picLocks noChangeAspect="1"/>
          </p:cNvPicPr>
          <p:nvPr/>
        </p:nvPicPr>
        <p:blipFill>
          <a:blip r:embed="rId4" cstate="print">
            <a:lum bright="10000"/>
          </a:blip>
          <a:srcRect t="22743" b="19336"/>
          <a:stretch>
            <a:fillRect/>
          </a:stretch>
        </p:blipFill>
        <p:spPr>
          <a:xfrm>
            <a:off x="381000" y="4343400"/>
            <a:ext cx="5963985" cy="2133600"/>
          </a:xfrm>
          <a:prstGeom prst="rect">
            <a:avLst/>
          </a:prstGeom>
        </p:spPr>
      </p:pic>
      <p:sp>
        <p:nvSpPr>
          <p:cNvPr id="2" name="Title 1"/>
          <p:cNvSpPr>
            <a:spLocks noGrp="1"/>
          </p:cNvSpPr>
          <p:nvPr>
            <p:ph type="title"/>
          </p:nvPr>
        </p:nvSpPr>
        <p:spPr>
          <a:xfrm>
            <a:off x="457200" y="274638"/>
            <a:ext cx="2971800" cy="944562"/>
          </a:xfrm>
        </p:spPr>
        <p:txBody>
          <a:bodyPr>
            <a:normAutofit/>
          </a:bodyPr>
          <a:lstStyle/>
          <a:p>
            <a:pPr algn="l"/>
            <a:r>
              <a:rPr lang="en-US" sz="2400" u="sng" dirty="0" smtClean="0"/>
              <a:t>Combustible Organics</a:t>
            </a:r>
            <a:endParaRPr lang="en-US" sz="2400" u="sng" dirty="0"/>
          </a:p>
        </p:txBody>
      </p:sp>
      <p:pic>
        <p:nvPicPr>
          <p:cNvPr id="6" name="Content Placeholder 5" descr="P3100732.JPG"/>
          <p:cNvPicPr>
            <a:picLocks noGrp="1" noChangeAspect="1"/>
          </p:cNvPicPr>
          <p:nvPr>
            <p:ph idx="1"/>
          </p:nvPr>
        </p:nvPicPr>
        <p:blipFill>
          <a:blip r:embed="rId5" cstate="print">
            <a:lum bright="20000"/>
          </a:blip>
          <a:srcRect l="22060"/>
          <a:stretch>
            <a:fillRect/>
          </a:stretch>
        </p:blipFill>
        <p:spPr>
          <a:xfrm>
            <a:off x="3657600" y="990600"/>
            <a:ext cx="1591625" cy="1676400"/>
          </a:xfrm>
        </p:spPr>
      </p:pic>
      <p:sp>
        <p:nvSpPr>
          <p:cNvPr id="8" name="TextBox 7"/>
          <p:cNvSpPr txBox="1"/>
          <p:nvPr/>
        </p:nvSpPr>
        <p:spPr>
          <a:xfrm>
            <a:off x="3962400" y="2971800"/>
            <a:ext cx="4876800" cy="1477328"/>
          </a:xfrm>
          <a:prstGeom prst="rect">
            <a:avLst/>
          </a:prstGeom>
          <a:noFill/>
        </p:spPr>
        <p:txBody>
          <a:bodyPr wrap="square" rtlCol="0">
            <a:spAutoFit/>
          </a:bodyPr>
          <a:lstStyle/>
          <a:p>
            <a:r>
              <a:rPr lang="en-US" dirty="0" smtClean="0"/>
              <a:t>Combustible Organics are natural materials that have the capacity to ignite or start on fire under certain conditions.</a:t>
            </a:r>
          </a:p>
          <a:p>
            <a:r>
              <a:rPr lang="en-US" dirty="0" smtClean="0"/>
              <a:t>Combustible organics are an environmental risk factor</a:t>
            </a:r>
            <a:endParaRPr lang="en-US" dirty="0"/>
          </a:p>
        </p:txBody>
      </p:sp>
      <p:sp>
        <p:nvSpPr>
          <p:cNvPr id="9" name="TextBox 8"/>
          <p:cNvSpPr txBox="1"/>
          <p:nvPr/>
        </p:nvSpPr>
        <p:spPr>
          <a:xfrm>
            <a:off x="609600" y="1066800"/>
            <a:ext cx="3276600" cy="2585323"/>
          </a:xfrm>
          <a:prstGeom prst="rect">
            <a:avLst/>
          </a:prstGeom>
          <a:noFill/>
        </p:spPr>
        <p:txBody>
          <a:bodyPr wrap="square" rtlCol="0">
            <a:spAutoFit/>
          </a:bodyPr>
          <a:lstStyle/>
          <a:p>
            <a:pPr>
              <a:buFont typeface="Wingdings" pitchFamily="2" charset="2"/>
              <a:buChar char="Ø"/>
            </a:pPr>
            <a:r>
              <a:rPr lang="en-US" dirty="0" smtClean="0"/>
              <a:t>The Roasterie</a:t>
            </a:r>
          </a:p>
          <a:p>
            <a:pPr>
              <a:buFont typeface="Wingdings" pitchFamily="2" charset="2"/>
              <a:buChar char="Ø"/>
            </a:pPr>
            <a:r>
              <a:rPr lang="en-US" dirty="0" smtClean="0"/>
              <a:t>Boulevard Brewing Company</a:t>
            </a:r>
          </a:p>
          <a:p>
            <a:pPr>
              <a:buFont typeface="Wingdings" pitchFamily="2" charset="2"/>
              <a:buChar char="Ø"/>
            </a:pPr>
            <a:r>
              <a:rPr lang="en-US" dirty="0" smtClean="0"/>
              <a:t>Perez Foods</a:t>
            </a:r>
          </a:p>
          <a:p>
            <a:pPr>
              <a:buFont typeface="Wingdings" pitchFamily="2" charset="2"/>
              <a:buChar char="Ø"/>
            </a:pPr>
            <a:r>
              <a:rPr lang="en-US" dirty="0" smtClean="0"/>
              <a:t>Grain elevators </a:t>
            </a:r>
          </a:p>
          <a:p>
            <a:pPr>
              <a:buFont typeface="Wingdings" pitchFamily="2" charset="2"/>
              <a:buChar char="Ø"/>
            </a:pPr>
            <a:r>
              <a:rPr lang="en-US" dirty="0" smtClean="0"/>
              <a:t>Parise Brothers Coffee</a:t>
            </a:r>
          </a:p>
          <a:p>
            <a:pPr>
              <a:buFont typeface="Wingdings" pitchFamily="2" charset="2"/>
              <a:buChar char="Ø"/>
            </a:pPr>
            <a:r>
              <a:rPr lang="en-US" dirty="0" smtClean="0"/>
              <a:t>Schutte Lumber</a:t>
            </a:r>
          </a:p>
          <a:p>
            <a:pPr>
              <a:buFont typeface="Wingdings" pitchFamily="2" charset="2"/>
              <a:buChar char="Ø"/>
            </a:pPr>
            <a:r>
              <a:rPr lang="en-US" dirty="0" smtClean="0"/>
              <a:t>Pacific Mutual Door Company</a:t>
            </a:r>
          </a:p>
          <a:p>
            <a:pPr>
              <a:buFont typeface="Wingdings" pitchFamily="2" charset="2"/>
              <a:buChar char="Ø"/>
            </a:pPr>
            <a:endParaRPr lang="en-US" dirty="0" smtClean="0"/>
          </a:p>
          <a:p>
            <a:endParaRPr lang="en-US" dirty="0"/>
          </a:p>
        </p:txBody>
      </p:sp>
      <p:pic>
        <p:nvPicPr>
          <p:cNvPr id="11" name="Picture 10" descr="P3080527_edited.JPG"/>
          <p:cNvPicPr>
            <a:picLocks noChangeAspect="1"/>
          </p:cNvPicPr>
          <p:nvPr/>
        </p:nvPicPr>
        <p:blipFill>
          <a:blip r:embed="rId6" cstate="print"/>
          <a:stretch>
            <a:fillRect/>
          </a:stretch>
        </p:blipFill>
        <p:spPr>
          <a:xfrm>
            <a:off x="5486400" y="304800"/>
            <a:ext cx="3454400" cy="2590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0" y="228600"/>
            <a:ext cx="3505200" cy="990600"/>
          </a:xfrm>
        </p:spPr>
        <p:txBody>
          <a:bodyPr>
            <a:noAutofit/>
          </a:bodyPr>
          <a:lstStyle/>
          <a:p>
            <a:r>
              <a:rPr lang="en-US" sz="2400" dirty="0" smtClean="0"/>
              <a:t>Blight is an</a:t>
            </a:r>
            <a:br>
              <a:rPr lang="en-US" sz="2400" dirty="0" smtClean="0"/>
            </a:br>
            <a:r>
              <a:rPr lang="en-US" sz="2400" dirty="0" smtClean="0"/>
              <a:t>environmental stressor</a:t>
            </a:r>
            <a:endParaRPr lang="en-US" sz="2400" dirty="0"/>
          </a:p>
        </p:txBody>
      </p:sp>
      <p:pic>
        <p:nvPicPr>
          <p:cNvPr id="4" name="Picture 3" descr="P3080497.JPG"/>
          <p:cNvPicPr>
            <a:picLocks noChangeAspect="1"/>
          </p:cNvPicPr>
          <p:nvPr/>
        </p:nvPicPr>
        <p:blipFill>
          <a:blip r:embed="rId3" cstate="print"/>
          <a:stretch>
            <a:fillRect/>
          </a:stretch>
        </p:blipFill>
        <p:spPr>
          <a:xfrm>
            <a:off x="533400" y="457200"/>
            <a:ext cx="2194593" cy="2057400"/>
          </a:xfrm>
          <a:prstGeom prst="rect">
            <a:avLst/>
          </a:prstGeom>
          <a:ln>
            <a:solidFill>
              <a:schemeClr val="accent2"/>
            </a:solidFill>
          </a:ln>
        </p:spPr>
      </p:pic>
      <p:pic>
        <p:nvPicPr>
          <p:cNvPr id="7" name="Picture 6" descr="P3080560.JPG"/>
          <p:cNvPicPr>
            <a:picLocks/>
          </p:cNvPicPr>
          <p:nvPr/>
        </p:nvPicPr>
        <p:blipFill>
          <a:blip r:embed="rId4" cstate="print"/>
          <a:srcRect b="19336"/>
          <a:stretch>
            <a:fillRect/>
          </a:stretch>
        </p:blipFill>
        <p:spPr>
          <a:xfrm>
            <a:off x="5715000" y="4572000"/>
            <a:ext cx="2981992" cy="1752599"/>
          </a:xfrm>
          <a:prstGeom prst="rect">
            <a:avLst/>
          </a:prstGeom>
          <a:ln>
            <a:solidFill>
              <a:schemeClr val="accent2"/>
            </a:solidFill>
          </a:ln>
        </p:spPr>
      </p:pic>
      <p:sp>
        <p:nvSpPr>
          <p:cNvPr id="9" name="Rectangle 8"/>
          <p:cNvSpPr/>
          <p:nvPr/>
        </p:nvSpPr>
        <p:spPr>
          <a:xfrm>
            <a:off x="5638800" y="1143000"/>
            <a:ext cx="3124200" cy="2954655"/>
          </a:xfrm>
          <a:prstGeom prst="rect">
            <a:avLst/>
          </a:prstGeom>
        </p:spPr>
        <p:txBody>
          <a:bodyPr wrap="square">
            <a:spAutoFit/>
          </a:bodyPr>
          <a:lstStyle/>
          <a:p>
            <a:pPr>
              <a:buFont typeface="Arial" pitchFamily="34" charset="0"/>
              <a:buChar char="•"/>
            </a:pPr>
            <a:r>
              <a:rPr lang="en-US" sz="1400" dirty="0" smtClean="0"/>
              <a:t>Vacant and abandoned buildings</a:t>
            </a:r>
          </a:p>
          <a:p>
            <a:pPr>
              <a:buFont typeface="Arial" pitchFamily="34" charset="0"/>
              <a:buChar char="•"/>
            </a:pPr>
            <a:r>
              <a:rPr lang="en-US" sz="1400" dirty="0" smtClean="0"/>
              <a:t>Ill-kept properties (need paint, weeds,)</a:t>
            </a:r>
          </a:p>
          <a:p>
            <a:pPr>
              <a:buFont typeface="Arial" pitchFamily="34" charset="0"/>
              <a:buChar char="•"/>
            </a:pPr>
            <a:r>
              <a:rPr lang="en-US" sz="1400" dirty="0" smtClean="0"/>
              <a:t>Graffiti </a:t>
            </a:r>
          </a:p>
          <a:p>
            <a:pPr>
              <a:buFont typeface="Arial" pitchFamily="34" charset="0"/>
              <a:buChar char="•"/>
            </a:pPr>
            <a:r>
              <a:rPr lang="en-US" sz="1400" dirty="0" smtClean="0"/>
              <a:t>Visual blight from signs and poles, </a:t>
            </a:r>
          </a:p>
          <a:p>
            <a:pPr>
              <a:buFont typeface="Arial" pitchFamily="34" charset="0"/>
              <a:buChar char="•"/>
            </a:pPr>
            <a:r>
              <a:rPr lang="en-US" sz="1400" dirty="0" smtClean="0"/>
              <a:t>Trash and litter can be health hazards as well as visual blight</a:t>
            </a:r>
          </a:p>
          <a:p>
            <a:pPr>
              <a:buFont typeface="Arial" pitchFamily="34" charset="0"/>
              <a:buChar char="•"/>
            </a:pPr>
            <a:r>
              <a:rPr lang="en-US" sz="1400" dirty="0" smtClean="0"/>
              <a:t>Abandoned, non-working vehicles</a:t>
            </a:r>
          </a:p>
          <a:p>
            <a:pPr>
              <a:buFont typeface="Arial" pitchFamily="34" charset="0"/>
              <a:buChar char="•"/>
            </a:pPr>
            <a:r>
              <a:rPr lang="en-US" sz="1400" dirty="0" smtClean="0"/>
              <a:t>Billboards and signage </a:t>
            </a:r>
          </a:p>
          <a:p>
            <a:pPr>
              <a:buFont typeface="Arial" pitchFamily="34" charset="0"/>
              <a:buChar char="•"/>
            </a:pPr>
            <a:r>
              <a:rPr lang="en-US" sz="1400" dirty="0" smtClean="0"/>
              <a:t>Light blight from lit signage, street lights, building lights</a:t>
            </a:r>
          </a:p>
          <a:p>
            <a:pPr>
              <a:buFont typeface="Arial" pitchFamily="34" charset="0"/>
              <a:buChar char="•"/>
            </a:pPr>
            <a:r>
              <a:rPr lang="en-US" sz="1400" dirty="0" smtClean="0"/>
              <a:t>Noise blight  (includes vibrations)– traffic, equipment, airplanes, trains</a:t>
            </a:r>
          </a:p>
          <a:p>
            <a:endParaRPr lang="en-US" dirty="0"/>
          </a:p>
        </p:txBody>
      </p:sp>
      <p:pic>
        <p:nvPicPr>
          <p:cNvPr id="8" name="Picture 7" descr="P3080567.JPG"/>
          <p:cNvPicPr>
            <a:picLocks noChangeAspect="1"/>
          </p:cNvPicPr>
          <p:nvPr/>
        </p:nvPicPr>
        <p:blipFill>
          <a:blip r:embed="rId5" cstate="print"/>
          <a:srcRect l="20614" r="10392" b="12522"/>
          <a:stretch>
            <a:fillRect/>
          </a:stretch>
        </p:blipFill>
        <p:spPr>
          <a:xfrm>
            <a:off x="228600" y="2819400"/>
            <a:ext cx="2057400" cy="2007895"/>
          </a:xfrm>
          <a:prstGeom prst="rect">
            <a:avLst/>
          </a:prstGeom>
        </p:spPr>
      </p:pic>
      <p:pic>
        <p:nvPicPr>
          <p:cNvPr id="10" name="Picture 9" descr="P3100684.JPG"/>
          <p:cNvPicPr>
            <a:picLocks noChangeAspect="1"/>
          </p:cNvPicPr>
          <p:nvPr/>
        </p:nvPicPr>
        <p:blipFill>
          <a:blip r:embed="rId6" cstate="print"/>
          <a:stretch>
            <a:fillRect/>
          </a:stretch>
        </p:blipFill>
        <p:spPr>
          <a:xfrm>
            <a:off x="228600" y="4876800"/>
            <a:ext cx="2309128" cy="1474495"/>
          </a:xfrm>
          <a:prstGeom prst="rect">
            <a:avLst/>
          </a:prstGeom>
        </p:spPr>
      </p:pic>
      <p:pic>
        <p:nvPicPr>
          <p:cNvPr id="11" name="Picture 10" descr="P3100724.JPG"/>
          <p:cNvPicPr>
            <a:picLocks noChangeAspect="1"/>
          </p:cNvPicPr>
          <p:nvPr/>
        </p:nvPicPr>
        <p:blipFill>
          <a:blip r:embed="rId7" cstate="print"/>
          <a:srcRect l="27002" t="12522" r="7837" b="17632"/>
          <a:stretch>
            <a:fillRect/>
          </a:stretch>
        </p:blipFill>
        <p:spPr>
          <a:xfrm>
            <a:off x="2895600" y="304800"/>
            <a:ext cx="2274849" cy="1828800"/>
          </a:xfrm>
          <a:prstGeom prst="rect">
            <a:avLst/>
          </a:prstGeom>
        </p:spPr>
      </p:pic>
      <p:pic>
        <p:nvPicPr>
          <p:cNvPr id="6" name="Picture 5" descr="P3080505.JPG"/>
          <p:cNvPicPr>
            <a:picLocks noChangeAspect="1"/>
          </p:cNvPicPr>
          <p:nvPr/>
        </p:nvPicPr>
        <p:blipFill>
          <a:blip r:embed="rId8" cstate="print"/>
          <a:stretch>
            <a:fillRect/>
          </a:stretch>
        </p:blipFill>
        <p:spPr>
          <a:xfrm>
            <a:off x="1295400" y="2057400"/>
            <a:ext cx="1620982" cy="1371600"/>
          </a:xfrm>
          <a:prstGeom prst="rect">
            <a:avLst/>
          </a:prstGeom>
          <a:ln>
            <a:gradFill>
              <a:gsLst>
                <a:gs pos="0">
                  <a:schemeClr val="accent2"/>
                </a:gs>
                <a:gs pos="50000">
                  <a:schemeClr val="accent1">
                    <a:tint val="44500"/>
                    <a:satMod val="160000"/>
                  </a:schemeClr>
                </a:gs>
                <a:gs pos="100000">
                  <a:schemeClr val="accent1">
                    <a:tint val="23500"/>
                    <a:satMod val="160000"/>
                  </a:schemeClr>
                </a:gs>
              </a:gsLst>
              <a:lin ang="5400000" scaled="0"/>
            </a:gradFill>
          </a:ln>
        </p:spPr>
      </p:pic>
      <p:pic>
        <p:nvPicPr>
          <p:cNvPr id="12" name="Picture 11" descr="P3100730.JPG"/>
          <p:cNvPicPr>
            <a:picLocks noChangeAspect="1"/>
          </p:cNvPicPr>
          <p:nvPr/>
        </p:nvPicPr>
        <p:blipFill>
          <a:blip r:embed="rId9" cstate="print"/>
          <a:srcRect l="2958" t="14225" r="8318" b="27854"/>
          <a:stretch>
            <a:fillRect/>
          </a:stretch>
        </p:blipFill>
        <p:spPr>
          <a:xfrm>
            <a:off x="2743200" y="2286000"/>
            <a:ext cx="2805954" cy="1490663"/>
          </a:xfrm>
          <a:prstGeom prst="rect">
            <a:avLst/>
          </a:prstGeom>
        </p:spPr>
      </p:pic>
      <p:pic>
        <p:nvPicPr>
          <p:cNvPr id="14" name="Picture 13" descr="P3250877.JPG"/>
          <p:cNvPicPr>
            <a:picLocks noChangeAspect="1"/>
          </p:cNvPicPr>
          <p:nvPr/>
        </p:nvPicPr>
        <p:blipFill>
          <a:blip r:embed="rId10" cstate="print"/>
          <a:srcRect l="25724" b="15929"/>
          <a:stretch>
            <a:fillRect/>
          </a:stretch>
        </p:blipFill>
        <p:spPr>
          <a:xfrm>
            <a:off x="3048000" y="3962400"/>
            <a:ext cx="2333816" cy="1981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ical_substation.jpg"/>
          <p:cNvPicPr>
            <a:picLocks noGrp="1" noChangeAspect="1"/>
          </p:cNvPicPr>
          <p:nvPr>
            <p:ph idx="1"/>
          </p:nvPr>
        </p:nvPicPr>
        <p:blipFill>
          <a:blip r:embed="rId4"/>
          <a:stretch>
            <a:fillRect/>
          </a:stretch>
        </p:blipFill>
        <p:spPr>
          <a:xfrm>
            <a:off x="152400" y="457200"/>
            <a:ext cx="4267200" cy="5962650"/>
          </a:xfrm>
          <a:prstGeom prst="rect">
            <a:avLst/>
          </a:prstGeom>
        </p:spPr>
      </p:pic>
      <p:sp>
        <p:nvSpPr>
          <p:cNvPr id="5" name="Rectangle 4"/>
          <p:cNvSpPr/>
          <p:nvPr/>
        </p:nvSpPr>
        <p:spPr>
          <a:xfrm>
            <a:off x="4572000" y="457200"/>
            <a:ext cx="4343400" cy="5324535"/>
          </a:xfrm>
          <a:prstGeom prst="rect">
            <a:avLst/>
          </a:prstGeom>
          <a:ln>
            <a:solidFill>
              <a:srgbClr val="92D050"/>
            </a:solidFill>
          </a:ln>
        </p:spPr>
        <p:txBody>
          <a:bodyPr wrap="square">
            <a:spAutoFit/>
          </a:bodyPr>
          <a:lstStyle/>
          <a:p>
            <a:pPr algn="just"/>
            <a:r>
              <a:rPr lang="en-US" b="1" dirty="0" smtClean="0"/>
              <a:t>What is an electrical substation and what does it do?   </a:t>
            </a:r>
            <a:r>
              <a:rPr lang="en-US" sz="1600" dirty="0" smtClean="0"/>
              <a:t>An electrical substation houses equipment (“transformers”) that “step down” electricity from the high voltages needed for efficient long-distance transmission to the lower voltages appropriate for shorter-distance transmission and for distribution to residential and commercial end users. The other key component of a substation is “switchgear” (sophisticated circuit breakers and switches) to cut power when necessary. These features are supplemented by relays, capacitor banks, and battery backup arrays. There can be several levels of substations stepping down electricity on its trip from generation station to a home or business (Ordinary operation of a substation does not require personnel to be on site. Staff manage the equipment in real time from other locations, as substations feature automated systems for fault detection, fire suppression, and remote monitoring and control</a:t>
            </a:r>
            <a:r>
              <a:rPr lang="en-US" sz="1600" dirty="0" smtClean="0"/>
              <a:t>.)</a:t>
            </a:r>
            <a:endParaRPr lang="en-US" sz="1600" dirty="0"/>
          </a:p>
        </p:txBody>
      </p:sp>
      <p:sp>
        <p:nvSpPr>
          <p:cNvPr id="6" name="TextBox 5"/>
          <p:cNvSpPr txBox="1"/>
          <p:nvPr/>
        </p:nvSpPr>
        <p:spPr>
          <a:xfrm>
            <a:off x="228600" y="457200"/>
            <a:ext cx="4038600" cy="369332"/>
          </a:xfrm>
          <a:prstGeom prst="rect">
            <a:avLst/>
          </a:prstGeom>
          <a:noFill/>
        </p:spPr>
        <p:txBody>
          <a:bodyPr wrap="square" rtlCol="0">
            <a:spAutoFit/>
          </a:bodyPr>
          <a:lstStyle/>
          <a:p>
            <a:r>
              <a:rPr lang="en-US" dirty="0" smtClean="0"/>
              <a:t>.</a:t>
            </a:r>
            <a:endParaRPr lang="en-US" dirty="0"/>
          </a:p>
        </p:txBody>
      </p:sp>
      <p:pic>
        <p:nvPicPr>
          <p:cNvPr id="7" name="MSSN00250A0000[1].wav">
            <a:hlinkClick r:id="" action="ppaction://media"/>
          </p:cNvPr>
          <p:cNvPicPr>
            <a:picLocks noRot="1" noChangeAspect="1"/>
          </p:cNvPicPr>
          <p:nvPr>
            <a:wavAudioFile r:embed="rId1" name="MSSN00250A0000[1].wav"/>
          </p:nvPr>
        </p:nvPicPr>
        <p:blipFill>
          <a:blip r:embed="rId5"/>
          <a:stretch>
            <a:fillRect/>
          </a:stretch>
        </p:blipFill>
        <p:spPr>
          <a:xfrm>
            <a:off x="4724400" y="57912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3080560.JPG"/>
          <p:cNvPicPr>
            <a:picLocks noChangeAspect="1"/>
          </p:cNvPicPr>
          <p:nvPr/>
        </p:nvPicPr>
        <p:blipFill>
          <a:blip r:embed="rId4" cstate="print">
            <a:lum bright="20000"/>
          </a:blip>
          <a:srcRect l="6559" b="24447"/>
          <a:stretch>
            <a:fillRect/>
          </a:stretch>
        </p:blipFill>
        <p:spPr>
          <a:xfrm>
            <a:off x="152400" y="381000"/>
            <a:ext cx="3134392" cy="2224250"/>
          </a:xfrm>
          <a:prstGeom prst="rect">
            <a:avLst/>
          </a:prstGeom>
        </p:spPr>
      </p:pic>
      <p:sp>
        <p:nvSpPr>
          <p:cNvPr id="2" name="Title 1"/>
          <p:cNvSpPr>
            <a:spLocks noGrp="1"/>
          </p:cNvSpPr>
          <p:nvPr>
            <p:ph type="title"/>
          </p:nvPr>
        </p:nvSpPr>
        <p:spPr>
          <a:xfrm>
            <a:off x="2667000" y="304800"/>
            <a:ext cx="5257800" cy="1143000"/>
          </a:xfrm>
        </p:spPr>
        <p:txBody>
          <a:bodyPr>
            <a:normAutofit fontScale="90000"/>
          </a:bodyPr>
          <a:lstStyle/>
          <a:p>
            <a:pPr algn="l"/>
            <a:r>
              <a:rPr lang="en-US" sz="2400" dirty="0" smtClean="0"/>
              <a:t>Environmental Stressors &amp; hazards can include bars and nightclubs and liquor stores</a:t>
            </a:r>
            <a:endParaRPr lang="en-US" sz="2400" dirty="0"/>
          </a:p>
        </p:txBody>
      </p:sp>
      <p:pic>
        <p:nvPicPr>
          <p:cNvPr id="3" name="Picture 2" descr="P3080563.JPG"/>
          <p:cNvPicPr>
            <a:picLocks noChangeAspect="1"/>
          </p:cNvPicPr>
          <p:nvPr/>
        </p:nvPicPr>
        <p:blipFill>
          <a:blip r:embed="rId5" cstate="print"/>
          <a:srcRect l="7129" b="32794"/>
          <a:stretch>
            <a:fillRect/>
          </a:stretch>
        </p:blipFill>
        <p:spPr>
          <a:xfrm>
            <a:off x="6324600" y="3276600"/>
            <a:ext cx="2296192" cy="1246222"/>
          </a:xfrm>
          <a:prstGeom prst="rect">
            <a:avLst/>
          </a:prstGeom>
        </p:spPr>
      </p:pic>
      <p:sp>
        <p:nvSpPr>
          <p:cNvPr id="5" name="TextBox 4"/>
          <p:cNvSpPr txBox="1"/>
          <p:nvPr/>
        </p:nvSpPr>
        <p:spPr>
          <a:xfrm>
            <a:off x="3581400" y="1295401"/>
            <a:ext cx="2819400" cy="3139321"/>
          </a:xfrm>
          <a:prstGeom prst="rect">
            <a:avLst/>
          </a:prstGeom>
          <a:noFill/>
        </p:spPr>
        <p:txBody>
          <a:bodyPr wrap="square" rtlCol="0">
            <a:spAutoFit/>
          </a:bodyPr>
          <a:lstStyle/>
          <a:p>
            <a:pPr>
              <a:buFontTx/>
              <a:buChar char="-"/>
            </a:pPr>
            <a:r>
              <a:rPr lang="en-US" dirty="0" smtClean="0"/>
              <a:t>Impaired drivers</a:t>
            </a:r>
          </a:p>
          <a:p>
            <a:pPr>
              <a:buFontTx/>
              <a:buChar char="-"/>
            </a:pPr>
            <a:r>
              <a:rPr lang="en-US" dirty="0" smtClean="0"/>
              <a:t>(drugs/alcohol)</a:t>
            </a:r>
          </a:p>
          <a:p>
            <a:pPr>
              <a:buFontTx/>
              <a:buChar char="-"/>
            </a:pPr>
            <a:r>
              <a:rPr lang="en-US" dirty="0" smtClean="0"/>
              <a:t>Drag racing</a:t>
            </a:r>
          </a:p>
          <a:p>
            <a:pPr>
              <a:buFontTx/>
              <a:buChar char="-"/>
            </a:pPr>
            <a:r>
              <a:rPr lang="en-US" dirty="0" smtClean="0"/>
              <a:t>Gun shots</a:t>
            </a:r>
          </a:p>
          <a:p>
            <a:pPr>
              <a:buFontTx/>
              <a:buChar char="-"/>
            </a:pPr>
            <a:r>
              <a:rPr lang="en-US" dirty="0" smtClean="0"/>
              <a:t>Fights &amp; disorderly </a:t>
            </a:r>
          </a:p>
          <a:p>
            <a:r>
              <a:rPr lang="en-US" dirty="0" smtClean="0"/>
              <a:t>conduct</a:t>
            </a:r>
          </a:p>
          <a:p>
            <a:pPr>
              <a:buFontTx/>
              <a:buChar char="-"/>
            </a:pPr>
            <a:r>
              <a:rPr lang="en-US" dirty="0" smtClean="0"/>
              <a:t>Litter</a:t>
            </a:r>
          </a:p>
          <a:p>
            <a:pPr>
              <a:buFontTx/>
              <a:buChar char="-"/>
            </a:pPr>
            <a:r>
              <a:rPr lang="en-US" dirty="0" smtClean="0"/>
              <a:t>Loud music </a:t>
            </a:r>
          </a:p>
          <a:p>
            <a:pPr>
              <a:buFontTx/>
              <a:buChar char="-"/>
            </a:pPr>
            <a:r>
              <a:rPr lang="en-US" dirty="0" smtClean="0"/>
              <a:t>Public urination</a:t>
            </a:r>
          </a:p>
          <a:p>
            <a:pPr>
              <a:buFontTx/>
              <a:buChar char="-"/>
            </a:pPr>
            <a:r>
              <a:rPr lang="en-US" dirty="0" smtClean="0"/>
              <a:t>Discarded used condoms</a:t>
            </a:r>
          </a:p>
          <a:p>
            <a:pPr>
              <a:buFontTx/>
              <a:buChar char="-"/>
            </a:pPr>
            <a:endParaRPr lang="en-US" dirty="0"/>
          </a:p>
        </p:txBody>
      </p:sp>
      <p:sp>
        <p:nvSpPr>
          <p:cNvPr id="7" name="TextBox 6"/>
          <p:cNvSpPr txBox="1"/>
          <p:nvPr/>
        </p:nvSpPr>
        <p:spPr>
          <a:xfrm>
            <a:off x="304800" y="2895600"/>
            <a:ext cx="3048000" cy="923330"/>
          </a:xfrm>
          <a:prstGeom prst="rect">
            <a:avLst/>
          </a:prstGeom>
          <a:noFill/>
        </p:spPr>
        <p:txBody>
          <a:bodyPr wrap="square" rtlCol="0">
            <a:spAutoFit/>
          </a:bodyPr>
          <a:lstStyle/>
          <a:p>
            <a:r>
              <a:rPr lang="en-US" dirty="0" smtClean="0"/>
              <a:t>These stressors may also be public safety and public health hazards </a:t>
            </a:r>
            <a:endParaRPr lang="en-US" dirty="0"/>
          </a:p>
        </p:txBody>
      </p:sp>
      <p:pic>
        <p:nvPicPr>
          <p:cNvPr id="8" name="Picture 7" descr="P3080513.JPG"/>
          <p:cNvPicPr>
            <a:picLocks noChangeAspect="1"/>
          </p:cNvPicPr>
          <p:nvPr/>
        </p:nvPicPr>
        <p:blipFill>
          <a:blip r:embed="rId6" cstate="print"/>
          <a:srcRect l="10533" t="8303" b="19826"/>
          <a:stretch>
            <a:fillRect/>
          </a:stretch>
        </p:blipFill>
        <p:spPr>
          <a:xfrm>
            <a:off x="228600" y="4038600"/>
            <a:ext cx="3667792" cy="2209800"/>
          </a:xfrm>
          <a:prstGeom prst="rect">
            <a:avLst/>
          </a:prstGeom>
        </p:spPr>
      </p:pic>
      <p:pic>
        <p:nvPicPr>
          <p:cNvPr id="9" name="Picture 8" descr="P3080540.JPG"/>
          <p:cNvPicPr>
            <a:picLocks noChangeAspect="1"/>
          </p:cNvPicPr>
          <p:nvPr/>
        </p:nvPicPr>
        <p:blipFill>
          <a:blip r:embed="rId7" cstate="print"/>
          <a:srcRect l="32071" t="32809" r="18022" b="24677"/>
          <a:stretch>
            <a:fillRect/>
          </a:stretch>
        </p:blipFill>
        <p:spPr>
          <a:xfrm>
            <a:off x="5867400" y="1371600"/>
            <a:ext cx="2743200" cy="1752600"/>
          </a:xfrm>
          <a:prstGeom prst="rect">
            <a:avLst/>
          </a:prstGeom>
        </p:spPr>
      </p:pic>
      <p:pic>
        <p:nvPicPr>
          <p:cNvPr id="10" name="Picture 9" descr="P3080543.JPG"/>
          <p:cNvPicPr>
            <a:picLocks noChangeAspect="1"/>
          </p:cNvPicPr>
          <p:nvPr/>
        </p:nvPicPr>
        <p:blipFill>
          <a:blip r:embed="rId8" cstate="print"/>
          <a:srcRect l="33390" t="12522" b="24447"/>
          <a:stretch>
            <a:fillRect/>
          </a:stretch>
        </p:blipFill>
        <p:spPr>
          <a:xfrm>
            <a:off x="6400800" y="4800600"/>
            <a:ext cx="2133600" cy="1514244"/>
          </a:xfrm>
          <a:prstGeom prst="rect">
            <a:avLst/>
          </a:prstGeom>
        </p:spPr>
      </p:pic>
      <p:pic>
        <p:nvPicPr>
          <p:cNvPr id="11" name="P3080580.AVI">
            <a:hlinkClick r:id="" action="ppaction://media"/>
          </p:cNvPr>
          <p:cNvPicPr>
            <a:picLocks noRot="1" noChangeAspect="1"/>
          </p:cNvPicPr>
          <p:nvPr>
            <a:videoFile r:link="rId1"/>
          </p:nvPr>
        </p:nvPicPr>
        <p:blipFill>
          <a:blip r:embed="rId9"/>
          <a:srcRect l="50000" r="17500" b="13333"/>
          <a:stretch>
            <a:fillRect/>
          </a:stretch>
        </p:blipFill>
        <p:spPr>
          <a:xfrm>
            <a:off x="4267200" y="4191000"/>
            <a:ext cx="1371600" cy="2057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pic>
        <p:nvPicPr>
          <p:cNvPr id="3" name="Picture 2" descr="21706125.png"/>
          <p:cNvPicPr>
            <a:picLocks noChangeAspect="1"/>
          </p:cNvPicPr>
          <p:nvPr/>
        </p:nvPicPr>
        <p:blipFill>
          <a:blip r:embed="rId3"/>
          <a:stretch>
            <a:fillRect/>
          </a:stretch>
        </p:blipFill>
        <p:spPr>
          <a:xfrm>
            <a:off x="3962400" y="1524000"/>
            <a:ext cx="4876800" cy="5334000"/>
          </a:xfrm>
          <a:prstGeom prst="rect">
            <a:avLst/>
          </a:prstGeom>
        </p:spPr>
      </p:pic>
      <p:pic>
        <p:nvPicPr>
          <p:cNvPr id="5" name="Picture 4" descr="20840956.png"/>
          <p:cNvPicPr>
            <a:picLocks noChangeAspect="1"/>
          </p:cNvPicPr>
          <p:nvPr/>
        </p:nvPicPr>
        <p:blipFill>
          <a:blip r:embed="rId4"/>
          <a:stretch>
            <a:fillRect/>
          </a:stretch>
        </p:blipFill>
        <p:spPr>
          <a:xfrm>
            <a:off x="304800" y="381000"/>
            <a:ext cx="4114800" cy="5791200"/>
          </a:xfrm>
          <a:prstGeom prst="rect">
            <a:avLst/>
          </a:prstGeom>
        </p:spPr>
      </p:pic>
      <p:pic>
        <p:nvPicPr>
          <p:cNvPr id="6" name="Picture 5" descr="21545844.png"/>
          <p:cNvPicPr>
            <a:picLocks noChangeAspect="1"/>
          </p:cNvPicPr>
          <p:nvPr/>
        </p:nvPicPr>
        <p:blipFill>
          <a:blip r:embed="rId5" cstate="print"/>
          <a:stretch>
            <a:fillRect/>
          </a:stretch>
        </p:blipFill>
        <p:spPr>
          <a:xfrm rot="1026857">
            <a:off x="3962400" y="3810000"/>
            <a:ext cx="1881889" cy="1447800"/>
          </a:xfrm>
          <a:prstGeom prst="rect">
            <a:avLst/>
          </a:prstGeom>
        </p:spPr>
      </p:pic>
      <p:pic>
        <p:nvPicPr>
          <p:cNvPr id="7" name="Picture 6" descr="21545844.png"/>
          <p:cNvPicPr>
            <a:picLocks noChangeAspect="1"/>
          </p:cNvPicPr>
          <p:nvPr/>
        </p:nvPicPr>
        <p:blipFill>
          <a:blip r:embed="rId5" cstate="print"/>
          <a:stretch>
            <a:fillRect/>
          </a:stretch>
        </p:blipFill>
        <p:spPr>
          <a:xfrm rot="1026857">
            <a:off x="4362364" y="2759446"/>
            <a:ext cx="1881889" cy="1447800"/>
          </a:xfrm>
          <a:prstGeom prst="rect">
            <a:avLst/>
          </a:prstGeom>
        </p:spPr>
      </p:pic>
      <p:pic>
        <p:nvPicPr>
          <p:cNvPr id="8" name="Picture 7" descr="21545844.png"/>
          <p:cNvPicPr>
            <a:picLocks noChangeAspect="1"/>
          </p:cNvPicPr>
          <p:nvPr/>
        </p:nvPicPr>
        <p:blipFill>
          <a:blip r:embed="rId5" cstate="print"/>
          <a:stretch>
            <a:fillRect/>
          </a:stretch>
        </p:blipFill>
        <p:spPr>
          <a:xfrm rot="1166158">
            <a:off x="3371763" y="2835645"/>
            <a:ext cx="1881889" cy="1447800"/>
          </a:xfrm>
          <a:prstGeom prst="rect">
            <a:avLst/>
          </a:prstGeom>
        </p:spPr>
      </p:pic>
      <p:pic>
        <p:nvPicPr>
          <p:cNvPr id="9" name="Picture 8" descr="21545844.png"/>
          <p:cNvPicPr>
            <a:picLocks noChangeAspect="1"/>
          </p:cNvPicPr>
          <p:nvPr/>
        </p:nvPicPr>
        <p:blipFill>
          <a:blip r:embed="rId5" cstate="print"/>
          <a:stretch>
            <a:fillRect/>
          </a:stretch>
        </p:blipFill>
        <p:spPr>
          <a:xfrm rot="1026857">
            <a:off x="5048163" y="3064246"/>
            <a:ext cx="1881889" cy="1447800"/>
          </a:xfrm>
          <a:prstGeom prst="rect">
            <a:avLst/>
          </a:prstGeom>
        </p:spPr>
      </p:pic>
      <p:pic>
        <p:nvPicPr>
          <p:cNvPr id="10" name="Picture 9" descr="21545844.png"/>
          <p:cNvPicPr>
            <a:picLocks noChangeAspect="1"/>
          </p:cNvPicPr>
          <p:nvPr/>
        </p:nvPicPr>
        <p:blipFill>
          <a:blip r:embed="rId5" cstate="print"/>
          <a:stretch>
            <a:fillRect/>
          </a:stretch>
        </p:blipFill>
        <p:spPr>
          <a:xfrm rot="1026857">
            <a:off x="3828964" y="2149846"/>
            <a:ext cx="1881889" cy="1447800"/>
          </a:xfrm>
          <a:prstGeom prst="rect">
            <a:avLst/>
          </a:prstGeom>
        </p:spPr>
      </p:pic>
      <p:pic>
        <p:nvPicPr>
          <p:cNvPr id="11" name="Picture 10" descr="21545844.png"/>
          <p:cNvPicPr>
            <a:picLocks noChangeAspect="1"/>
          </p:cNvPicPr>
          <p:nvPr/>
        </p:nvPicPr>
        <p:blipFill>
          <a:blip r:embed="rId5" cstate="print"/>
          <a:stretch>
            <a:fillRect/>
          </a:stretch>
        </p:blipFill>
        <p:spPr>
          <a:xfrm rot="1026857">
            <a:off x="2990764" y="2454646"/>
            <a:ext cx="1881889" cy="1447800"/>
          </a:xfrm>
          <a:prstGeom prst="rect">
            <a:avLst/>
          </a:prstGeom>
        </p:spPr>
      </p:pic>
      <p:pic>
        <p:nvPicPr>
          <p:cNvPr id="12" name="Picture 11" descr="21545844.png"/>
          <p:cNvPicPr>
            <a:picLocks noChangeAspect="1"/>
          </p:cNvPicPr>
          <p:nvPr/>
        </p:nvPicPr>
        <p:blipFill>
          <a:blip r:embed="rId5" cstate="print"/>
          <a:stretch>
            <a:fillRect/>
          </a:stretch>
        </p:blipFill>
        <p:spPr>
          <a:xfrm rot="1026857">
            <a:off x="4514762" y="3140446"/>
            <a:ext cx="1881889" cy="1447800"/>
          </a:xfrm>
          <a:prstGeom prst="rect">
            <a:avLst/>
          </a:prstGeom>
        </p:spPr>
      </p:pic>
      <p:pic>
        <p:nvPicPr>
          <p:cNvPr id="13" name="Picture 12" descr="21545844.png"/>
          <p:cNvPicPr>
            <a:picLocks noChangeAspect="1"/>
          </p:cNvPicPr>
          <p:nvPr/>
        </p:nvPicPr>
        <p:blipFill>
          <a:blip r:embed="rId5" cstate="print"/>
          <a:stretch>
            <a:fillRect/>
          </a:stretch>
        </p:blipFill>
        <p:spPr>
          <a:xfrm rot="1026857">
            <a:off x="4057562" y="3216645"/>
            <a:ext cx="1881889" cy="1447800"/>
          </a:xfrm>
          <a:prstGeom prst="rect">
            <a:avLst/>
          </a:prstGeom>
        </p:spPr>
      </p:pic>
      <p:pic>
        <p:nvPicPr>
          <p:cNvPr id="14" name="Picture 13" descr="21545844.png"/>
          <p:cNvPicPr>
            <a:picLocks noChangeAspect="1"/>
          </p:cNvPicPr>
          <p:nvPr/>
        </p:nvPicPr>
        <p:blipFill>
          <a:blip r:embed="rId5" cstate="print"/>
          <a:stretch>
            <a:fillRect/>
          </a:stretch>
        </p:blipFill>
        <p:spPr>
          <a:xfrm rot="1026857">
            <a:off x="5124363" y="3597645"/>
            <a:ext cx="1881889" cy="1447800"/>
          </a:xfrm>
          <a:prstGeom prst="rect">
            <a:avLst/>
          </a:prstGeom>
        </p:spPr>
      </p:pic>
      <p:pic>
        <p:nvPicPr>
          <p:cNvPr id="15" name="Picture 14" descr="21545844.png"/>
          <p:cNvPicPr>
            <a:picLocks noChangeAspect="1"/>
          </p:cNvPicPr>
          <p:nvPr/>
        </p:nvPicPr>
        <p:blipFill>
          <a:blip r:embed="rId5" cstate="print"/>
          <a:stretch>
            <a:fillRect/>
          </a:stretch>
        </p:blipFill>
        <p:spPr>
          <a:xfrm rot="1026857">
            <a:off x="3752763" y="3292844"/>
            <a:ext cx="1881889" cy="1447800"/>
          </a:xfrm>
          <a:prstGeom prst="rect">
            <a:avLst/>
          </a:prstGeom>
        </p:spPr>
      </p:pic>
      <p:pic>
        <p:nvPicPr>
          <p:cNvPr id="16" name="Picture 15" descr="21545844.png"/>
          <p:cNvPicPr>
            <a:picLocks noChangeAspect="1"/>
          </p:cNvPicPr>
          <p:nvPr/>
        </p:nvPicPr>
        <p:blipFill>
          <a:blip r:embed="rId5" cstate="print"/>
          <a:stretch>
            <a:fillRect/>
          </a:stretch>
        </p:blipFill>
        <p:spPr>
          <a:xfrm rot="1026857">
            <a:off x="4514763" y="3445246"/>
            <a:ext cx="1881889" cy="1447800"/>
          </a:xfrm>
          <a:prstGeom prst="rect">
            <a:avLst/>
          </a:prstGeom>
        </p:spPr>
      </p:pic>
      <p:pic>
        <p:nvPicPr>
          <p:cNvPr id="17" name="Picture 16" descr="21545844.png"/>
          <p:cNvPicPr>
            <a:picLocks noChangeAspect="1"/>
          </p:cNvPicPr>
          <p:nvPr/>
        </p:nvPicPr>
        <p:blipFill>
          <a:blip r:embed="rId5" cstate="print"/>
          <a:stretch>
            <a:fillRect/>
          </a:stretch>
        </p:blipFill>
        <p:spPr>
          <a:xfrm rot="1026857">
            <a:off x="4743362" y="3902446"/>
            <a:ext cx="1881889" cy="1447800"/>
          </a:xfrm>
          <a:prstGeom prst="rect">
            <a:avLst/>
          </a:prstGeom>
        </p:spPr>
      </p:pic>
      <p:pic>
        <p:nvPicPr>
          <p:cNvPr id="18" name="Picture 17" descr="21545844.png"/>
          <p:cNvPicPr>
            <a:picLocks noChangeAspect="1"/>
          </p:cNvPicPr>
          <p:nvPr/>
        </p:nvPicPr>
        <p:blipFill>
          <a:blip r:embed="rId5" cstate="print"/>
          <a:stretch>
            <a:fillRect/>
          </a:stretch>
        </p:blipFill>
        <p:spPr>
          <a:xfrm rot="1026857">
            <a:off x="4438562" y="2226045"/>
            <a:ext cx="1881889" cy="1447800"/>
          </a:xfrm>
          <a:prstGeom prst="rect">
            <a:avLst/>
          </a:prstGeom>
        </p:spPr>
      </p:pic>
      <p:pic>
        <p:nvPicPr>
          <p:cNvPr id="19" name="Picture 18" descr="21545844.png"/>
          <p:cNvPicPr>
            <a:picLocks noChangeAspect="1"/>
          </p:cNvPicPr>
          <p:nvPr/>
        </p:nvPicPr>
        <p:blipFill>
          <a:blip r:embed="rId5" cstate="print"/>
          <a:stretch>
            <a:fillRect/>
          </a:stretch>
        </p:blipFill>
        <p:spPr>
          <a:xfrm rot="1026857">
            <a:off x="5048164" y="2683245"/>
            <a:ext cx="1881889" cy="1447800"/>
          </a:xfrm>
          <a:prstGeom prst="rect">
            <a:avLst/>
          </a:prstGeom>
        </p:spPr>
      </p:pic>
      <p:pic>
        <p:nvPicPr>
          <p:cNvPr id="20" name="Picture 19" descr="21545844.png"/>
          <p:cNvPicPr>
            <a:picLocks noChangeAspect="1"/>
          </p:cNvPicPr>
          <p:nvPr/>
        </p:nvPicPr>
        <p:blipFill>
          <a:blip r:embed="rId5" cstate="print"/>
          <a:stretch>
            <a:fillRect/>
          </a:stretch>
        </p:blipFill>
        <p:spPr>
          <a:xfrm rot="1026857">
            <a:off x="4438564" y="2911846"/>
            <a:ext cx="1881889" cy="1447800"/>
          </a:xfrm>
          <a:prstGeom prst="rect">
            <a:avLst/>
          </a:prstGeom>
        </p:spPr>
      </p:pic>
      <p:pic>
        <p:nvPicPr>
          <p:cNvPr id="21" name="Picture 20" descr="21545844.png"/>
          <p:cNvPicPr>
            <a:picLocks noChangeAspect="1"/>
          </p:cNvPicPr>
          <p:nvPr/>
        </p:nvPicPr>
        <p:blipFill>
          <a:blip r:embed="rId5" cstate="print"/>
          <a:stretch>
            <a:fillRect/>
          </a:stretch>
        </p:blipFill>
        <p:spPr>
          <a:xfrm rot="1026857">
            <a:off x="5207613" y="4064918"/>
            <a:ext cx="1959316" cy="1507367"/>
          </a:xfrm>
          <a:prstGeom prst="rect">
            <a:avLst/>
          </a:prstGeom>
        </p:spPr>
      </p:pic>
      <p:sp>
        <p:nvSpPr>
          <p:cNvPr id="22" name="TextBox 21"/>
          <p:cNvSpPr txBox="1"/>
          <p:nvPr/>
        </p:nvSpPr>
        <p:spPr>
          <a:xfrm>
            <a:off x="609600" y="762000"/>
            <a:ext cx="1066800" cy="461665"/>
          </a:xfrm>
          <a:prstGeom prst="rect">
            <a:avLst/>
          </a:prstGeom>
          <a:noFill/>
        </p:spPr>
        <p:txBody>
          <a:bodyPr wrap="square" rtlCol="0">
            <a:spAutoFit/>
          </a:bodyPr>
          <a:lstStyle/>
          <a:p>
            <a:r>
              <a:rPr lang="en-US" sz="2400" b="1" dirty="0" smtClean="0"/>
              <a:t>KCP&amp;L</a:t>
            </a:r>
            <a:endParaRPr lang="en-US" sz="2400" b="1" dirty="0"/>
          </a:p>
        </p:txBody>
      </p:sp>
      <p:sp>
        <p:nvSpPr>
          <p:cNvPr id="23" name="TextBox 22"/>
          <p:cNvSpPr txBox="1"/>
          <p:nvPr/>
        </p:nvSpPr>
        <p:spPr>
          <a:xfrm rot="6858674" flipH="1" flipV="1">
            <a:off x="2932000" y="3964835"/>
            <a:ext cx="1772008" cy="923330"/>
          </a:xfrm>
          <a:prstGeom prst="rect">
            <a:avLst/>
          </a:prstGeom>
          <a:noFill/>
        </p:spPr>
        <p:txBody>
          <a:bodyPr wrap="square" rtlCol="0">
            <a:spAutoFit/>
          </a:bodyPr>
          <a:lstStyle/>
          <a:p>
            <a:r>
              <a:rPr lang="en-US" b="1" dirty="0" smtClean="0"/>
              <a:t>Westside</a:t>
            </a:r>
          </a:p>
          <a:p>
            <a:r>
              <a:rPr lang="en-US" b="1" dirty="0" smtClean="0"/>
              <a:t>          2</a:t>
            </a:r>
            <a:r>
              <a:rPr lang="en-US" b="1" baseline="30000" dirty="0" smtClean="0"/>
              <a:t>nd</a:t>
            </a:r>
            <a:r>
              <a:rPr lang="en-US" b="1" dirty="0" smtClean="0"/>
              <a:t>  </a:t>
            </a:r>
            <a:r>
              <a:rPr lang="en-US" b="1" dirty="0" smtClean="0"/>
              <a:t>KC</a:t>
            </a:r>
            <a:r>
              <a:rPr lang="en-US" b="1" dirty="0" smtClean="0"/>
              <a:t>P&amp;L</a:t>
            </a:r>
            <a:endParaRPr lang="en-US" b="1" dirty="0" smtClean="0"/>
          </a:p>
          <a:p>
            <a:r>
              <a:rPr lang="en-US" b="1" dirty="0" smtClean="0"/>
              <a:t>Substation</a:t>
            </a:r>
            <a:endParaRPr lang="en-US" b="1" dirty="0"/>
          </a:p>
        </p:txBody>
      </p:sp>
      <p:sp>
        <p:nvSpPr>
          <p:cNvPr id="27" name="Lightning Bolt 26"/>
          <p:cNvSpPr/>
          <p:nvPr/>
        </p:nvSpPr>
        <p:spPr>
          <a:xfrm>
            <a:off x="762000" y="1143000"/>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514600"/>
            <a:ext cx="4724400" cy="1828800"/>
          </a:xfrm>
        </p:spPr>
        <p:txBody>
          <a:bodyPr anchor="ctr">
            <a:normAutofit/>
          </a:bodyPr>
          <a:lstStyle/>
          <a:p>
            <a:pPr indent="0" algn="just">
              <a:buNone/>
            </a:pPr>
            <a:r>
              <a:rPr lang="en-US" sz="2000" b="1" dirty="0" smtClean="0"/>
              <a:t>Therefore, we are opposed to the</a:t>
            </a:r>
          </a:p>
          <a:p>
            <a:pPr indent="0" algn="just">
              <a:buNone/>
            </a:pPr>
            <a:r>
              <a:rPr lang="en-US" sz="2000" b="1" dirty="0" smtClean="0"/>
              <a:t>construction of the 2</a:t>
            </a:r>
            <a:r>
              <a:rPr lang="en-US" sz="2000" b="1" baseline="30000" dirty="0" smtClean="0"/>
              <a:t>nd</a:t>
            </a:r>
            <a:r>
              <a:rPr lang="en-US" sz="2000" b="1" dirty="0" smtClean="0"/>
              <a:t> KCP&amp;L  substation as an environmental justice issue.  We have more than our fair share of public burdens.</a:t>
            </a:r>
            <a:endParaRPr lang="en-US" sz="2000" dirty="0"/>
          </a:p>
        </p:txBody>
      </p:sp>
      <p:pic>
        <p:nvPicPr>
          <p:cNvPr id="4" name="Picture 3" descr="IMG_7204.JPG"/>
          <p:cNvPicPr>
            <a:picLocks noChangeAspect="1"/>
          </p:cNvPicPr>
          <p:nvPr/>
        </p:nvPicPr>
        <p:blipFill>
          <a:blip r:embed="rId3" cstate="print">
            <a:lum bright="30000"/>
          </a:blip>
          <a:stretch>
            <a:fillRect/>
          </a:stretch>
        </p:blipFill>
        <p:spPr>
          <a:xfrm>
            <a:off x="5638800" y="304800"/>
            <a:ext cx="3200400" cy="2971800"/>
          </a:xfrm>
          <a:prstGeom prst="rect">
            <a:avLst/>
          </a:prstGeom>
        </p:spPr>
      </p:pic>
      <p:pic>
        <p:nvPicPr>
          <p:cNvPr id="5" name="Picture 4" descr="IMG_7200.JPG"/>
          <p:cNvPicPr>
            <a:picLocks noChangeAspect="1"/>
          </p:cNvPicPr>
          <p:nvPr/>
        </p:nvPicPr>
        <p:blipFill>
          <a:blip r:embed="rId4" cstate="print">
            <a:lum bright="20000"/>
          </a:blip>
          <a:stretch>
            <a:fillRect/>
          </a:stretch>
        </p:blipFill>
        <p:spPr>
          <a:xfrm>
            <a:off x="5257800" y="3505200"/>
            <a:ext cx="3623980" cy="2514599"/>
          </a:xfrm>
          <a:prstGeom prst="rect">
            <a:avLst/>
          </a:prstGeom>
        </p:spPr>
      </p:pic>
      <p:sp>
        <p:nvSpPr>
          <p:cNvPr id="6" name="TextBox 5"/>
          <p:cNvSpPr txBox="1"/>
          <p:nvPr/>
        </p:nvSpPr>
        <p:spPr>
          <a:xfrm>
            <a:off x="5181600" y="6096000"/>
            <a:ext cx="3124200" cy="338554"/>
          </a:xfrm>
          <a:prstGeom prst="rect">
            <a:avLst/>
          </a:prstGeom>
          <a:noFill/>
        </p:spPr>
        <p:txBody>
          <a:bodyPr wrap="square" rtlCol="0">
            <a:spAutoFit/>
          </a:bodyPr>
          <a:lstStyle/>
          <a:p>
            <a:r>
              <a:rPr lang="en-US" sz="1600" dirty="0" smtClean="0"/>
              <a:t>KCP&amp;L substation at 18</a:t>
            </a:r>
            <a:r>
              <a:rPr lang="en-US" sz="1600" baseline="30000" dirty="0" smtClean="0"/>
              <a:t>th</a:t>
            </a:r>
            <a:r>
              <a:rPr lang="en-US" sz="1600" dirty="0" smtClean="0"/>
              <a:t> &amp; Cherry</a:t>
            </a:r>
            <a:endParaRPr lang="en-US" sz="1600" dirty="0"/>
          </a:p>
        </p:txBody>
      </p:sp>
      <p:pic>
        <p:nvPicPr>
          <p:cNvPr id="7" name="Picture 6" descr="IMG_7203.JPG"/>
          <p:cNvPicPr>
            <a:picLocks noChangeAspect="1"/>
          </p:cNvPicPr>
          <p:nvPr/>
        </p:nvPicPr>
        <p:blipFill>
          <a:blip r:embed="rId5" cstate="print"/>
          <a:srcRect l="5833" t="18462" r="13333" b="6154"/>
          <a:stretch>
            <a:fillRect/>
          </a:stretch>
        </p:blipFill>
        <p:spPr>
          <a:xfrm>
            <a:off x="381000" y="4572000"/>
            <a:ext cx="4072812" cy="2057400"/>
          </a:xfrm>
          <a:prstGeom prst="rect">
            <a:avLst/>
          </a:prstGeom>
        </p:spPr>
      </p:pic>
      <p:sp>
        <p:nvSpPr>
          <p:cNvPr id="8" name="TextBox 7"/>
          <p:cNvSpPr txBox="1"/>
          <p:nvPr/>
        </p:nvSpPr>
        <p:spPr>
          <a:xfrm>
            <a:off x="1219200" y="381000"/>
            <a:ext cx="7467600" cy="707886"/>
          </a:xfrm>
          <a:prstGeom prst="rect">
            <a:avLst/>
          </a:prstGeom>
          <a:noFill/>
        </p:spPr>
        <p:txBody>
          <a:bodyPr wrap="square" rtlCol="0">
            <a:spAutoFit/>
          </a:bodyPr>
          <a:lstStyle/>
          <a:p>
            <a:pPr algn="r"/>
            <a:r>
              <a:rPr lang="en-US" sz="4000" b="1" dirty="0" smtClean="0"/>
              <a:t>Environmental Justice</a:t>
            </a:r>
            <a:endParaRPr lang="en-US" sz="4000" b="1" dirty="0"/>
          </a:p>
        </p:txBody>
      </p:sp>
      <p:sp>
        <p:nvSpPr>
          <p:cNvPr id="9" name="TextBox 8"/>
          <p:cNvSpPr txBox="1"/>
          <p:nvPr/>
        </p:nvSpPr>
        <p:spPr>
          <a:xfrm>
            <a:off x="228600" y="990600"/>
            <a:ext cx="5410200" cy="1631216"/>
          </a:xfrm>
          <a:prstGeom prst="rect">
            <a:avLst/>
          </a:prstGeom>
          <a:noFill/>
        </p:spPr>
        <p:txBody>
          <a:bodyPr wrap="square" rtlCol="0">
            <a:spAutoFit/>
          </a:bodyPr>
          <a:lstStyle/>
          <a:p>
            <a:pPr algn="just"/>
            <a:r>
              <a:rPr lang="en-US" sz="2000" dirty="0" smtClean="0"/>
              <a:t>When governments or corporations continue to construct more and more environmental burdens </a:t>
            </a:r>
            <a:r>
              <a:rPr lang="en-US" sz="2000" dirty="0" smtClean="0"/>
              <a:t>or polluting </a:t>
            </a:r>
            <a:r>
              <a:rPr lang="en-US" sz="2000" dirty="0" smtClean="0"/>
              <a:t>industries  in a single or specific residential neighborhood , this is “</a:t>
            </a:r>
            <a:r>
              <a:rPr lang="en-US" sz="2000" b="1" dirty="0" smtClean="0"/>
              <a:t>environmental </a:t>
            </a:r>
            <a:r>
              <a:rPr lang="en-US" sz="2000" b="1" dirty="0" smtClean="0"/>
              <a:t>injustice.”</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3100704.JPG"/>
          <p:cNvPicPr>
            <a:picLocks noChangeAspect="1"/>
          </p:cNvPicPr>
          <p:nvPr/>
        </p:nvPicPr>
        <p:blipFill>
          <a:blip r:embed="rId3" cstate="print">
            <a:lum bright="54000"/>
          </a:blip>
          <a:stretch>
            <a:fillRect/>
          </a:stretch>
        </p:blipFill>
        <p:spPr>
          <a:xfrm>
            <a:off x="304800" y="228600"/>
            <a:ext cx="8458200" cy="5943600"/>
          </a:xfrm>
          <a:prstGeom prst="rect">
            <a:avLst/>
          </a:prstGeom>
        </p:spPr>
      </p:pic>
      <p:sp>
        <p:nvSpPr>
          <p:cNvPr id="2" name="Title 1"/>
          <p:cNvSpPr>
            <a:spLocks noGrp="1"/>
          </p:cNvSpPr>
          <p:nvPr>
            <p:ph type="title"/>
          </p:nvPr>
        </p:nvSpPr>
        <p:spPr/>
        <p:txBody>
          <a:bodyPr anchor="t">
            <a:normAutofit/>
          </a:bodyPr>
          <a:lstStyle/>
          <a:p>
            <a:pPr algn="r"/>
            <a:r>
              <a:rPr lang="en-US" sz="2400" b="1" dirty="0" smtClean="0"/>
              <a:t>Environmental Justice &amp; Pollution</a:t>
            </a:r>
            <a:endParaRPr lang="en-US" sz="2400" b="1" dirty="0"/>
          </a:p>
        </p:txBody>
      </p:sp>
      <p:sp>
        <p:nvSpPr>
          <p:cNvPr id="4" name="TextBox 3"/>
          <p:cNvSpPr txBox="1"/>
          <p:nvPr/>
        </p:nvSpPr>
        <p:spPr>
          <a:xfrm>
            <a:off x="2895600" y="838200"/>
            <a:ext cx="5867400" cy="3970318"/>
          </a:xfrm>
          <a:prstGeom prst="rect">
            <a:avLst/>
          </a:prstGeom>
          <a:noFill/>
        </p:spPr>
        <p:txBody>
          <a:bodyPr wrap="square" rtlCol="0">
            <a:spAutoFit/>
          </a:bodyPr>
          <a:lstStyle/>
          <a:p>
            <a:pPr algn="just"/>
            <a:r>
              <a:rPr lang="en-US" b="1" dirty="0" smtClean="0"/>
              <a:t>Environmental justice (EJ) refers to inequitable  environmental burdens borne by groups such as racial minorities, women, residents of economically disadvantaged areas, or residents of developing nations. Environmental justice proponents generally view the environment as encompassing "where we live, work, and play" (sometimes "pray" and "learn" are also included) and seek to redress inequitable distributions of environmental burdens (pollution, industrial facilities, crime, etc.) and equitably distribute access to environmental goods such as nutritious food, clean air &amp; water, parks, recreation, health care, education, transportation, safe jobs, etc. Self-determination and participation in decision-making are key components of environmental justice.</a:t>
            </a:r>
            <a:endParaRPr lang="en-US" sz="1600" dirty="0"/>
          </a:p>
        </p:txBody>
      </p:sp>
      <p:sp>
        <p:nvSpPr>
          <p:cNvPr id="7" name="TextBox 6"/>
          <p:cNvSpPr txBox="1"/>
          <p:nvPr/>
        </p:nvSpPr>
        <p:spPr>
          <a:xfrm>
            <a:off x="381000" y="4876800"/>
            <a:ext cx="8153400" cy="1200329"/>
          </a:xfrm>
          <a:prstGeom prst="rect">
            <a:avLst/>
          </a:prstGeom>
          <a:noFill/>
        </p:spPr>
        <p:txBody>
          <a:bodyPr wrap="square" rtlCol="0">
            <a:spAutoFit/>
          </a:bodyPr>
          <a:lstStyle/>
          <a:p>
            <a:pPr algn="just"/>
            <a:r>
              <a:rPr lang="en-US" b="1" dirty="0" smtClean="0"/>
              <a:t>The term pollution usually refers to human activities that harmfully affect the world around us. More often than not, it comes attached to other general terms related to the ecosystem, such as air pollution or ocean pollution, or to a human sense, such as noise pollution or light pollution.</a:t>
            </a:r>
            <a:endParaRPr lang="en-US" b="1" dirty="0"/>
          </a:p>
        </p:txBody>
      </p:sp>
      <p:pic>
        <p:nvPicPr>
          <p:cNvPr id="5" name="Picture 4" descr="scales.png"/>
          <p:cNvPicPr>
            <a:picLocks noChangeAspect="1"/>
          </p:cNvPicPr>
          <p:nvPr/>
        </p:nvPicPr>
        <p:blipFill>
          <a:blip r:embed="rId4"/>
          <a:stretch>
            <a:fillRect/>
          </a:stretch>
        </p:blipFill>
        <p:spPr>
          <a:xfrm>
            <a:off x="0" y="0"/>
            <a:ext cx="2895600" cy="375811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715962"/>
          </a:xfrm>
        </p:spPr>
        <p:txBody>
          <a:bodyPr>
            <a:normAutofit/>
          </a:bodyPr>
          <a:lstStyle/>
          <a:p>
            <a:pPr algn="l"/>
            <a:r>
              <a:rPr lang="en-US" sz="2400" b="1" dirty="0" smtClean="0"/>
              <a:t>Westside Air Quality – it’s not just the highways and streets </a:t>
            </a:r>
            <a:endParaRPr lang="en-US" sz="2400" b="1" dirty="0"/>
          </a:p>
        </p:txBody>
      </p:sp>
      <p:sp>
        <p:nvSpPr>
          <p:cNvPr id="3" name="Content Placeholder 2"/>
          <p:cNvSpPr>
            <a:spLocks noGrp="1"/>
          </p:cNvSpPr>
          <p:nvPr>
            <p:ph idx="1"/>
          </p:nvPr>
        </p:nvSpPr>
        <p:spPr>
          <a:xfrm>
            <a:off x="457200" y="838200"/>
            <a:ext cx="8077200" cy="3352800"/>
          </a:xfrm>
        </p:spPr>
        <p:txBody>
          <a:bodyPr>
            <a:normAutofit lnSpcReduction="10000"/>
          </a:bodyPr>
          <a:lstStyle/>
          <a:p>
            <a:pPr algn="just">
              <a:buNone/>
            </a:pPr>
            <a:endParaRPr lang="en-US" sz="2000" b="1" dirty="0" smtClean="0"/>
          </a:p>
          <a:p>
            <a:pPr algn="just">
              <a:buNone/>
            </a:pPr>
            <a:r>
              <a:rPr lang="en-US" sz="2000" b="1" dirty="0" smtClean="0"/>
              <a:t>Primitivo </a:t>
            </a:r>
            <a:r>
              <a:rPr lang="en-US" sz="2000" b="1" dirty="0" smtClean="0"/>
              <a:t>Garcia School ranked in the 15</a:t>
            </a:r>
            <a:r>
              <a:rPr lang="en-US" sz="2000" b="1" baseline="30000" dirty="0" smtClean="0"/>
              <a:t>th</a:t>
            </a:r>
            <a:r>
              <a:rPr lang="en-US" sz="2000" b="1" dirty="0" smtClean="0"/>
              <a:t> percentile of USA schools </a:t>
            </a:r>
            <a:r>
              <a:rPr lang="en-US" sz="2000" b="1" dirty="0" smtClean="0"/>
              <a:t>with toxic </a:t>
            </a:r>
            <a:r>
              <a:rPr lang="en-US" sz="2000" b="1" dirty="0" smtClean="0"/>
              <a:t>air quality</a:t>
            </a:r>
            <a:r>
              <a:rPr lang="en-US" sz="1800" dirty="0" smtClean="0"/>
              <a:t>.</a:t>
            </a:r>
          </a:p>
          <a:p>
            <a:pPr algn="just">
              <a:buNone/>
            </a:pPr>
            <a:endParaRPr lang="en-US" sz="2000" dirty="0" smtClean="0"/>
          </a:p>
          <a:p>
            <a:pPr algn="just"/>
            <a:r>
              <a:rPr lang="en-US" sz="2000" dirty="0" smtClean="0"/>
              <a:t>USA </a:t>
            </a:r>
            <a:r>
              <a:rPr lang="en-US" sz="2000" dirty="0" smtClean="0"/>
              <a:t>Today in a special feature entitled </a:t>
            </a:r>
            <a:r>
              <a:rPr lang="en-US" sz="2000" b="1" i="1" dirty="0" smtClean="0"/>
              <a:t>“The Smokestack Effect, Toxic Air and America’s Schools”  </a:t>
            </a:r>
            <a:r>
              <a:rPr lang="en-US" sz="2000" dirty="0" smtClean="0"/>
              <a:t>reported that the four schools in our neighborhood (Primitivo Garcia School, Alta Vista, Our Lady of Guadalupe and Douglass School) rank in the 14</a:t>
            </a:r>
            <a:r>
              <a:rPr lang="en-US" sz="2000" baseline="30000" dirty="0" smtClean="0"/>
              <a:t>th</a:t>
            </a:r>
            <a:r>
              <a:rPr lang="en-US" sz="2000" dirty="0" smtClean="0"/>
              <a:t> &amp; 15</a:t>
            </a:r>
            <a:r>
              <a:rPr lang="en-US" sz="2000" baseline="30000" dirty="0" smtClean="0"/>
              <a:t>th</a:t>
            </a:r>
            <a:r>
              <a:rPr lang="en-US" sz="2000" dirty="0" smtClean="0"/>
              <a:t> percentile for exposure to cancer causing toxins in the </a:t>
            </a:r>
            <a:r>
              <a:rPr lang="en-US" sz="2000" dirty="0" smtClean="0"/>
              <a:t>air and </a:t>
            </a:r>
            <a:r>
              <a:rPr lang="en-US" sz="2000" dirty="0" smtClean="0"/>
              <a:t>air patterns we catch toxic air emissions from Armourdale, Rosedale, Fairfax and North Kansas City. </a:t>
            </a:r>
          </a:p>
          <a:p>
            <a:endParaRPr lang="en-US" sz="1400" dirty="0" smtClean="0"/>
          </a:p>
        </p:txBody>
      </p:sp>
      <p:pic>
        <p:nvPicPr>
          <p:cNvPr id="6" name="Picture 5" descr="21380593.png"/>
          <p:cNvPicPr>
            <a:picLocks noChangeAspect="1"/>
          </p:cNvPicPr>
          <p:nvPr/>
        </p:nvPicPr>
        <p:blipFill>
          <a:blip r:embed="rId3"/>
          <a:stretch>
            <a:fillRect/>
          </a:stretch>
        </p:blipFill>
        <p:spPr>
          <a:xfrm>
            <a:off x="6172200" y="3810000"/>
            <a:ext cx="2689578" cy="2614270"/>
          </a:xfrm>
          <a:prstGeom prst="rect">
            <a:avLst/>
          </a:prstGeom>
        </p:spPr>
      </p:pic>
      <p:sp>
        <p:nvSpPr>
          <p:cNvPr id="5" name="TextBox 4"/>
          <p:cNvSpPr txBox="1"/>
          <p:nvPr/>
        </p:nvSpPr>
        <p:spPr>
          <a:xfrm>
            <a:off x="457200" y="4114800"/>
            <a:ext cx="6248400" cy="307777"/>
          </a:xfrm>
          <a:prstGeom prst="rect">
            <a:avLst/>
          </a:prstGeom>
          <a:noFill/>
        </p:spPr>
        <p:txBody>
          <a:bodyPr wrap="square" rtlCol="0">
            <a:spAutoFit/>
          </a:bodyPr>
          <a:lstStyle/>
          <a:p>
            <a:r>
              <a:rPr lang="en-US" sz="1400" dirty="0" smtClean="0"/>
              <a:t>http://content.usatoday.com/news/nation/environment/smokestack/interactive/7</a:t>
            </a:r>
            <a:endParaRPr lang="en-US"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95400"/>
            <a:ext cx="8077200" cy="4893647"/>
          </a:xfrm>
          <a:prstGeom prst="rect">
            <a:avLst/>
          </a:prstGeom>
          <a:noFill/>
        </p:spPr>
        <p:txBody>
          <a:bodyPr wrap="square" rtlCol="0">
            <a:spAutoFit/>
          </a:bodyPr>
          <a:lstStyle/>
          <a:p>
            <a:r>
              <a:rPr lang="en-US" sz="2400" b="1" u="sng" dirty="0" smtClean="0"/>
              <a:t>Chemicals most responsible </a:t>
            </a:r>
            <a:r>
              <a:rPr lang="en-US" b="1" u="sng" dirty="0" smtClean="0"/>
              <a:t>for</a:t>
            </a:r>
            <a:r>
              <a:rPr lang="en-US" sz="2400" b="1" u="sng" dirty="0" smtClean="0"/>
              <a:t> the toxicity outside this school</a:t>
            </a:r>
          </a:p>
          <a:p>
            <a:r>
              <a:rPr lang="en-US" b="1" dirty="0" smtClean="0"/>
              <a:t>Formaldehyde 32% of overall toxicity </a:t>
            </a:r>
          </a:p>
          <a:p>
            <a:r>
              <a:rPr lang="en-US" b="1" dirty="0" smtClean="0"/>
              <a:t>Manganese and manganese compounds 21% of overall toxicity </a:t>
            </a:r>
          </a:p>
          <a:p>
            <a:r>
              <a:rPr lang="en-US" b="1" dirty="0" smtClean="0"/>
              <a:t>Trimethylbenzene</a:t>
            </a:r>
            <a:r>
              <a:rPr lang="en-US" b="1" dirty="0" smtClean="0"/>
              <a:t>, 1,2,4- 11% of overall toxicity </a:t>
            </a:r>
          </a:p>
          <a:p>
            <a:r>
              <a:rPr lang="en-US" b="1" dirty="0" smtClean="0"/>
              <a:t>Sulfuric acid 7% of overall toxicity </a:t>
            </a:r>
          </a:p>
          <a:p>
            <a:r>
              <a:rPr lang="en-US" b="1" dirty="0" smtClean="0"/>
              <a:t>Ammonia 6% of overall toxicity </a:t>
            </a:r>
          </a:p>
          <a:p>
            <a:r>
              <a:rPr lang="en-US" b="1" dirty="0" smtClean="0"/>
              <a:t>Polluters most responsible for toxics outside this school</a:t>
            </a:r>
          </a:p>
          <a:p>
            <a:r>
              <a:rPr lang="en-US" dirty="0" smtClean="0">
                <a:hlinkClick r:id="rId3"/>
              </a:rPr>
              <a:t>Owens Corning</a:t>
            </a:r>
            <a:r>
              <a:rPr lang="en-US" dirty="0" smtClean="0"/>
              <a:t> Kansas City, Kansas </a:t>
            </a:r>
          </a:p>
          <a:p>
            <a:r>
              <a:rPr lang="en-US" dirty="0" smtClean="0">
                <a:hlinkClick r:id="rId4"/>
              </a:rPr>
              <a:t>CertainTeed Corp</a:t>
            </a:r>
            <a:r>
              <a:rPr lang="en-US" dirty="0" smtClean="0"/>
              <a:t> Kansas City, Kansas </a:t>
            </a:r>
          </a:p>
          <a:p>
            <a:r>
              <a:rPr lang="en-US" dirty="0" smtClean="0">
                <a:hlinkClick r:id="rId5"/>
              </a:rPr>
              <a:t>Griffin Wheel Co Kansas City Plant</a:t>
            </a:r>
            <a:r>
              <a:rPr lang="en-US" dirty="0" smtClean="0"/>
              <a:t> Kansas City, Kansas </a:t>
            </a:r>
          </a:p>
          <a:p>
            <a:r>
              <a:rPr lang="en-US" dirty="0" smtClean="0">
                <a:hlinkClick r:id="rId6"/>
              </a:rPr>
              <a:t>Gm Midsize &amp; Luxury Car Group (</a:t>
            </a:r>
            <a:r>
              <a:rPr lang="en-US" dirty="0" smtClean="0">
                <a:hlinkClick r:id="rId6"/>
              </a:rPr>
              <a:t>Mlcg</a:t>
            </a:r>
            <a:r>
              <a:rPr lang="en-US" dirty="0" smtClean="0">
                <a:hlinkClick r:id="rId6"/>
              </a:rPr>
              <a:t>) Fairfax </a:t>
            </a:r>
            <a:r>
              <a:rPr lang="en-US" dirty="0" smtClean="0">
                <a:hlinkClick r:id="rId6"/>
              </a:rPr>
              <a:t>Assem</a:t>
            </a:r>
            <a:r>
              <a:rPr lang="en-US" dirty="0" smtClean="0"/>
              <a:t> Kansas City, Kansas </a:t>
            </a:r>
          </a:p>
          <a:p>
            <a:r>
              <a:rPr lang="en-US" dirty="0" smtClean="0">
                <a:hlinkClick r:id="rId7"/>
              </a:rPr>
              <a:t>Nearman</a:t>
            </a:r>
            <a:r>
              <a:rPr lang="en-US" dirty="0" smtClean="0">
                <a:hlinkClick r:id="rId7"/>
              </a:rPr>
              <a:t> Creek Power Station</a:t>
            </a:r>
            <a:r>
              <a:rPr lang="en-US" dirty="0" smtClean="0"/>
              <a:t> Kansas City, Kansas </a:t>
            </a:r>
          </a:p>
          <a:p>
            <a:r>
              <a:rPr lang="en-US" b="1" dirty="0" smtClean="0"/>
              <a:t>Sources:</a:t>
            </a:r>
            <a:r>
              <a:rPr lang="en-US" dirty="0" smtClean="0"/>
              <a:t> U.S. Environmental Protection Agency, University of </a:t>
            </a:r>
          </a:p>
          <a:p>
            <a:r>
              <a:rPr lang="en-US" dirty="0" smtClean="0"/>
              <a:t>Massachusetts at Amherst Political Economy Research Institute</a:t>
            </a:r>
          </a:p>
          <a:p>
            <a:r>
              <a:rPr lang="en-US" dirty="0" smtClean="0"/>
              <a:t>* Chemicals most responsible for the toxicity outside this school may</a:t>
            </a:r>
          </a:p>
          <a:p>
            <a:r>
              <a:rPr lang="en-US" dirty="0" smtClean="0"/>
              <a:t> not add up to 100% because only the top chemicals are listed. </a:t>
            </a:r>
          </a:p>
          <a:p>
            <a:endParaRPr lang="en-US" dirty="0"/>
          </a:p>
        </p:txBody>
      </p:sp>
      <p:sp>
        <p:nvSpPr>
          <p:cNvPr id="3" name="TextBox 2"/>
          <p:cNvSpPr txBox="1"/>
          <p:nvPr/>
        </p:nvSpPr>
        <p:spPr>
          <a:xfrm>
            <a:off x="457200" y="381000"/>
            <a:ext cx="6705600" cy="830997"/>
          </a:xfrm>
          <a:prstGeom prst="rect">
            <a:avLst/>
          </a:prstGeom>
          <a:noFill/>
        </p:spPr>
        <p:txBody>
          <a:bodyPr wrap="square" rtlCol="0">
            <a:spAutoFit/>
          </a:bodyPr>
          <a:lstStyle/>
          <a:p>
            <a:r>
              <a:rPr lang="en-US" sz="2400" b="1" dirty="0" smtClean="0"/>
              <a:t>Primitivo Garcia School ranked in the 15</a:t>
            </a:r>
            <a:r>
              <a:rPr lang="en-US" sz="2400" b="1" baseline="30000" dirty="0" smtClean="0"/>
              <a:t>th</a:t>
            </a:r>
            <a:r>
              <a:rPr lang="en-US" sz="2400" b="1" dirty="0" smtClean="0"/>
              <a:t> percentile of USA schools with toxic air quality</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14800" y="4648200"/>
            <a:ext cx="4724400" cy="1815882"/>
          </a:xfrm>
          <a:prstGeom prst="rect">
            <a:avLst/>
          </a:prstGeom>
        </p:spPr>
        <p:txBody>
          <a:bodyPr wrap="square">
            <a:spAutoFit/>
          </a:bodyPr>
          <a:lstStyle/>
          <a:p>
            <a:pPr algn="just"/>
            <a:r>
              <a:rPr lang="en-US" sz="1400" dirty="0" smtClean="0"/>
              <a:t>	</a:t>
            </a:r>
            <a:r>
              <a:rPr lang="en-US" sz="1400" i="1" dirty="0" smtClean="0"/>
              <a:t>The Westside Business Park, a participant in the Missouri Department of Natural Resources' Brownfields/Voluntary Cleanup Program, received the U.S. Environmental Protection Agency's (EPA) 2003 Phoenix Award for excellence in brownfield redevelopment.  The award recognizes the site, located on Southwest Boulevard in Kansas City, as one of the nation's premier brownfield redevelopment projects.	</a:t>
            </a:r>
            <a:endParaRPr lang="en-US" sz="1400" i="1" dirty="0"/>
          </a:p>
        </p:txBody>
      </p:sp>
      <p:sp>
        <p:nvSpPr>
          <p:cNvPr id="18" name="TextBox 17"/>
          <p:cNvSpPr txBox="1"/>
          <p:nvPr/>
        </p:nvSpPr>
        <p:spPr>
          <a:xfrm>
            <a:off x="533400" y="304800"/>
            <a:ext cx="3657600" cy="461665"/>
          </a:xfrm>
          <a:prstGeom prst="rect">
            <a:avLst/>
          </a:prstGeom>
          <a:noFill/>
        </p:spPr>
        <p:txBody>
          <a:bodyPr wrap="square" rtlCol="0">
            <a:spAutoFit/>
          </a:bodyPr>
          <a:lstStyle/>
          <a:p>
            <a:r>
              <a:rPr lang="en-US" sz="2400" b="1" dirty="0" smtClean="0"/>
              <a:t>History of the DST Site</a:t>
            </a:r>
            <a:endParaRPr lang="en-US" sz="2400" b="1" dirty="0"/>
          </a:p>
        </p:txBody>
      </p:sp>
      <p:pic>
        <p:nvPicPr>
          <p:cNvPr id="4" name="Picture 3" descr="DST vcp_before.jpg"/>
          <p:cNvPicPr>
            <a:picLocks noChangeAspect="1"/>
          </p:cNvPicPr>
          <p:nvPr/>
        </p:nvPicPr>
        <p:blipFill>
          <a:blip r:embed="rId3"/>
          <a:stretch>
            <a:fillRect/>
          </a:stretch>
        </p:blipFill>
        <p:spPr>
          <a:xfrm>
            <a:off x="304800" y="762000"/>
            <a:ext cx="3571875" cy="2857500"/>
          </a:xfrm>
          <a:prstGeom prst="rect">
            <a:avLst/>
          </a:prstGeom>
        </p:spPr>
      </p:pic>
      <p:pic>
        <p:nvPicPr>
          <p:cNvPr id="5" name="Picture 4" descr="DST roundhouse_after.jpg"/>
          <p:cNvPicPr>
            <a:picLocks noChangeAspect="1"/>
          </p:cNvPicPr>
          <p:nvPr/>
        </p:nvPicPr>
        <p:blipFill>
          <a:blip r:embed="rId4"/>
          <a:stretch>
            <a:fillRect/>
          </a:stretch>
        </p:blipFill>
        <p:spPr>
          <a:xfrm>
            <a:off x="304800" y="3429000"/>
            <a:ext cx="3571875" cy="2857500"/>
          </a:xfrm>
          <a:prstGeom prst="rect">
            <a:avLst/>
          </a:prstGeom>
        </p:spPr>
      </p:pic>
      <p:sp>
        <p:nvSpPr>
          <p:cNvPr id="6" name="Rectangle 5"/>
          <p:cNvSpPr/>
          <p:nvPr/>
        </p:nvSpPr>
        <p:spPr>
          <a:xfrm>
            <a:off x="4038600" y="381000"/>
            <a:ext cx="4572000" cy="4278094"/>
          </a:xfrm>
          <a:prstGeom prst="rect">
            <a:avLst/>
          </a:prstGeom>
        </p:spPr>
        <p:txBody>
          <a:bodyPr>
            <a:spAutoFit/>
          </a:bodyPr>
          <a:lstStyle/>
          <a:p>
            <a:pPr algn="just"/>
            <a:r>
              <a:rPr lang="en-US" sz="1600" dirty="0" smtClean="0"/>
              <a:t>	</a:t>
            </a:r>
            <a:r>
              <a:rPr lang="en-US" sz="1600" b="1" dirty="0" smtClean="0"/>
              <a:t> In 1999-2000 over $2.3 million dollars of tax payer money was used to remove  60,000 cubic yards of contaminated soil and cinders in order to create the Westside Business Park .</a:t>
            </a:r>
            <a:r>
              <a:rPr lang="en-US" sz="1600" dirty="0" smtClean="0"/>
              <a:t> Over 50,000 tons of arsenic-impacted soil and approximately 3,000 tons of petroleum-impacted soil were removed from the property</a:t>
            </a:r>
            <a:endParaRPr lang="en-US" sz="1600" b="1" dirty="0" smtClean="0"/>
          </a:p>
          <a:p>
            <a:r>
              <a:rPr lang="en-US" sz="1600" b="1" dirty="0" smtClean="0"/>
              <a:t>	Now DST is allowing another environmental risk  and blighting element on this site.</a:t>
            </a:r>
          </a:p>
          <a:p>
            <a:r>
              <a:rPr lang="en-US" sz="1600" b="1" dirty="0" smtClean="0"/>
              <a:t>	This project was partially funded with a $7.1 million HUD Community Development Block Grant and a $7.1 million HUD Section 108 Loan. The project also received $100,000 from the State Department of Economic Development to be used for environmental due diligence. </a:t>
            </a:r>
          </a:p>
          <a:p>
            <a:r>
              <a:rPr lang="en-US" sz="1600" b="1" dirty="0" smtClean="0"/>
              <a:t>	These are your tax dollars.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33400"/>
            <a:ext cx="7467600" cy="5909310"/>
          </a:xfrm>
          <a:prstGeom prst="rect">
            <a:avLst/>
          </a:prstGeom>
          <a:noFill/>
        </p:spPr>
        <p:txBody>
          <a:bodyPr wrap="square" rtlCol="0">
            <a:spAutoFit/>
          </a:bodyPr>
          <a:lstStyle/>
          <a:p>
            <a:pPr algn="just"/>
            <a:r>
              <a:rPr lang="en-US" b="1" dirty="0" smtClean="0"/>
              <a:t>Is it responsible for DST to ‘rent’ space forever to an environmental burden and eyesore?</a:t>
            </a:r>
          </a:p>
          <a:p>
            <a:endParaRPr lang="en-US" b="1" dirty="0" smtClean="0"/>
          </a:p>
          <a:p>
            <a:r>
              <a:rPr lang="en-US" dirty="0" smtClean="0"/>
              <a:t>The Westside should not have to bear the burden of one more environmental burden of one more piece of essential infrastructure.</a:t>
            </a:r>
          </a:p>
          <a:p>
            <a:endParaRPr lang="en-US" dirty="0" smtClean="0"/>
          </a:p>
          <a:p>
            <a:r>
              <a:rPr lang="en-US" dirty="0" smtClean="0"/>
              <a:t>Kansas City consists of 330 square miles and 300 neighborhoods, surely not everything has to built in the Westside.</a:t>
            </a:r>
          </a:p>
          <a:p>
            <a:endParaRPr lang="en-US" dirty="0" smtClean="0"/>
          </a:p>
          <a:p>
            <a:r>
              <a:rPr lang="en-US" dirty="0" smtClean="0"/>
              <a:t>“Cheap and Easy.”  says KCP&amp;L. It’s not cheap and easy for us.  It’s not cheap to pay medical bills due to environmental pollutants, it’s not easy to breath from pollution induced asthma, lung and heart disease.</a:t>
            </a:r>
          </a:p>
          <a:p>
            <a:endParaRPr lang="en-US" dirty="0" smtClean="0"/>
          </a:p>
          <a:p>
            <a:r>
              <a:rPr lang="en-US" dirty="0" smtClean="0"/>
              <a:t>Cheap and easy for whom?</a:t>
            </a:r>
          </a:p>
          <a:p>
            <a:endParaRPr lang="en-US" dirty="0" smtClean="0"/>
          </a:p>
          <a:p>
            <a:r>
              <a:rPr lang="en-US" dirty="0" smtClean="0"/>
              <a:t>It is morally wrong for KCP&amp;L to construct another polluting burden in our neighborhood.  </a:t>
            </a:r>
          </a:p>
          <a:p>
            <a:endParaRPr lang="en-US" dirty="0" smtClean="0"/>
          </a:p>
          <a:p>
            <a:r>
              <a:rPr lang="en-US" dirty="0" smtClean="0"/>
              <a:t>We understand the need for electricity. That’s not the point.  The point is – the substation needs to be built elsewhere in the City of Kansas City, MO where it will be less of a burden.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81000" y="304800"/>
            <a:ext cx="5934075" cy="3076575"/>
          </a:xfrm>
          <a:prstGeom prst="rect">
            <a:avLst/>
          </a:prstGeom>
          <a:noFill/>
          <a:ln w="9525">
            <a:noFill/>
            <a:miter lim="800000"/>
            <a:headEnd/>
            <a:tailEnd/>
          </a:ln>
          <a:effectLst/>
        </p:spPr>
      </p:pic>
      <p:sp>
        <p:nvSpPr>
          <p:cNvPr id="5" name="TextBox 4"/>
          <p:cNvSpPr txBox="1"/>
          <p:nvPr/>
        </p:nvSpPr>
        <p:spPr>
          <a:xfrm>
            <a:off x="304800" y="3048000"/>
            <a:ext cx="6019800" cy="923330"/>
          </a:xfrm>
          <a:prstGeom prst="rect">
            <a:avLst/>
          </a:prstGeom>
          <a:noFill/>
        </p:spPr>
        <p:txBody>
          <a:bodyPr wrap="square" rtlCol="0">
            <a:spAutoFit/>
          </a:bodyPr>
          <a:lstStyle/>
          <a:p>
            <a:r>
              <a:rPr lang="en-US" b="1" dirty="0" smtClean="0">
                <a:solidFill>
                  <a:schemeClr val="bg1"/>
                </a:solidFill>
              </a:rPr>
              <a:t>Conceptual application of Transit-Oriented Development </a:t>
            </a:r>
          </a:p>
          <a:p>
            <a:r>
              <a:rPr lang="en-US" b="1" dirty="0" smtClean="0"/>
              <a:t>picture from the Greater Downtown Area Plan, Land Use Section </a:t>
            </a:r>
            <a:r>
              <a:rPr lang="en-US" b="1" dirty="0" smtClean="0"/>
              <a:t>2009 http</a:t>
            </a:r>
            <a:r>
              <a:rPr lang="en-US" b="1" dirty="0" smtClean="0"/>
              <a:t>://plandowntownkc.com/</a:t>
            </a:r>
            <a:endParaRPr lang="en-US" b="1" dirty="0"/>
          </a:p>
        </p:txBody>
      </p:sp>
      <p:sp>
        <p:nvSpPr>
          <p:cNvPr id="6" name="TextBox 5"/>
          <p:cNvSpPr txBox="1"/>
          <p:nvPr/>
        </p:nvSpPr>
        <p:spPr>
          <a:xfrm>
            <a:off x="6324600" y="1219200"/>
            <a:ext cx="2286000" cy="2585323"/>
          </a:xfrm>
          <a:prstGeom prst="rect">
            <a:avLst/>
          </a:prstGeom>
          <a:noFill/>
        </p:spPr>
        <p:txBody>
          <a:bodyPr wrap="square" rtlCol="0">
            <a:spAutoFit/>
          </a:bodyPr>
          <a:lstStyle/>
          <a:p>
            <a:pPr algn="just"/>
            <a:r>
              <a:rPr lang="en-US" dirty="0" smtClean="0"/>
              <a:t>← This is a concept of a KCMO  downtown street. </a:t>
            </a:r>
          </a:p>
          <a:p>
            <a:pPr algn="just"/>
            <a:r>
              <a:rPr lang="en-US" b="1" dirty="0" smtClean="0"/>
              <a:t>Can you envision? </a:t>
            </a:r>
          </a:p>
          <a:p>
            <a:pPr algn="just"/>
            <a:r>
              <a:rPr lang="en-US" b="1" dirty="0" smtClean="0"/>
              <a:t>Can you imagine?</a:t>
            </a:r>
          </a:p>
          <a:p>
            <a:pPr algn="just"/>
            <a:r>
              <a:rPr lang="en-US" dirty="0" smtClean="0"/>
              <a:t>This could be Southwest Boulevard as you look west from Boulevard Brewery?</a:t>
            </a:r>
          </a:p>
        </p:txBody>
      </p:sp>
      <p:sp>
        <p:nvSpPr>
          <p:cNvPr id="7" name="TextBox 6"/>
          <p:cNvSpPr txBox="1"/>
          <p:nvPr/>
        </p:nvSpPr>
        <p:spPr>
          <a:xfrm>
            <a:off x="609600" y="4114800"/>
            <a:ext cx="3048000" cy="1477328"/>
          </a:xfrm>
          <a:prstGeom prst="rect">
            <a:avLst/>
          </a:prstGeom>
          <a:noFill/>
        </p:spPr>
        <p:txBody>
          <a:bodyPr wrap="square" rtlCol="0">
            <a:spAutoFit/>
          </a:bodyPr>
          <a:lstStyle/>
          <a:p>
            <a:pPr algn="just"/>
            <a:r>
              <a:rPr lang="en-US" dirty="0" smtClean="0"/>
              <a:t>Or will KCP&amp;L’s substation dissuade potential great –commercial and residential development from the Westside because of this?→</a:t>
            </a:r>
            <a:endParaRPr lang="en-US" dirty="0"/>
          </a:p>
        </p:txBody>
      </p:sp>
      <p:pic>
        <p:nvPicPr>
          <p:cNvPr id="8" name="Picture 7" descr="IMG_7205.JPG"/>
          <p:cNvPicPr>
            <a:picLocks noChangeAspect="1"/>
          </p:cNvPicPr>
          <p:nvPr/>
        </p:nvPicPr>
        <p:blipFill>
          <a:blip r:embed="rId4" cstate="print"/>
          <a:stretch>
            <a:fillRect/>
          </a:stretch>
        </p:blipFill>
        <p:spPr>
          <a:xfrm>
            <a:off x="4419600" y="3810000"/>
            <a:ext cx="4495800" cy="2819400"/>
          </a:xfrm>
          <a:prstGeom prst="rect">
            <a:avLst/>
          </a:prstGeom>
        </p:spPr>
      </p:pic>
      <p:sp>
        <p:nvSpPr>
          <p:cNvPr id="9" name="TextBox 8"/>
          <p:cNvSpPr txBox="1"/>
          <p:nvPr/>
        </p:nvSpPr>
        <p:spPr>
          <a:xfrm>
            <a:off x="6324600" y="381000"/>
            <a:ext cx="2362200" cy="523220"/>
          </a:xfrm>
          <a:prstGeom prst="rect">
            <a:avLst/>
          </a:prstGeom>
          <a:noFill/>
        </p:spPr>
        <p:txBody>
          <a:bodyPr wrap="square" rtlCol="0">
            <a:spAutoFit/>
          </a:bodyPr>
          <a:lstStyle/>
          <a:p>
            <a:r>
              <a:rPr lang="en-US" sz="2800" b="1" dirty="0" smtClean="0"/>
              <a:t>Imagine This</a:t>
            </a:r>
            <a:endParaRPr lang="en-US" sz="28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Who To Contact	-Tell Them “NO”</a:t>
            </a:r>
            <a:endParaRPr lang="en-US" dirty="0"/>
          </a:p>
        </p:txBody>
      </p:sp>
      <p:sp>
        <p:nvSpPr>
          <p:cNvPr id="4" name="TextBox 3"/>
          <p:cNvSpPr txBox="1"/>
          <p:nvPr/>
        </p:nvSpPr>
        <p:spPr>
          <a:xfrm>
            <a:off x="609600" y="990601"/>
            <a:ext cx="4343400" cy="2369880"/>
          </a:xfrm>
          <a:prstGeom prst="rect">
            <a:avLst/>
          </a:prstGeom>
          <a:noFill/>
          <a:ln>
            <a:solidFill>
              <a:schemeClr val="accent3">
                <a:lumMod val="75000"/>
              </a:schemeClr>
            </a:solidFill>
          </a:ln>
        </p:spPr>
        <p:txBody>
          <a:bodyPr wrap="square" rtlCol="0">
            <a:spAutoFit/>
          </a:bodyPr>
          <a:lstStyle/>
          <a:p>
            <a:pPr algn="ctr"/>
            <a:endParaRPr lang="en-US" b="1" dirty="0" smtClean="0"/>
          </a:p>
          <a:p>
            <a:endParaRPr lang="en-US" sz="1400" b="1" dirty="0" smtClean="0">
              <a:latin typeface="Arial Narrow" pitchFamily="34" charset="0"/>
            </a:endParaRPr>
          </a:p>
          <a:p>
            <a:endParaRPr lang="en-US" sz="1400" b="1" dirty="0" smtClean="0">
              <a:latin typeface="Arial Narrow" pitchFamily="34" charset="0"/>
            </a:endParaRPr>
          </a:p>
          <a:p>
            <a:endParaRPr lang="en-US" sz="1400" b="1" dirty="0" smtClean="0">
              <a:latin typeface="Arial Narrow" pitchFamily="34" charset="0"/>
            </a:endParaRPr>
          </a:p>
          <a:p>
            <a:r>
              <a:rPr lang="en-US" sz="1400" b="1" u="sng" dirty="0" smtClean="0">
                <a:latin typeface="Arial Narrow" pitchFamily="34" charset="0"/>
              </a:rPr>
              <a:t>Mr. Michael Chesser</a:t>
            </a:r>
          </a:p>
          <a:p>
            <a:r>
              <a:rPr lang="en-US" sz="1400" dirty="0" smtClean="0">
                <a:latin typeface="Arial Narrow" pitchFamily="34" charset="0"/>
              </a:rPr>
              <a:t>Chairman and Chief Executive Officer</a:t>
            </a:r>
          </a:p>
          <a:p>
            <a:r>
              <a:rPr lang="en-US" sz="1400" dirty="0" smtClean="0">
                <a:latin typeface="Arial Narrow" pitchFamily="34" charset="0"/>
              </a:rPr>
              <a:t>Great Pains Energy &amp; KCP&amp;L </a:t>
            </a:r>
          </a:p>
          <a:p>
            <a:r>
              <a:rPr lang="en-US" sz="1400" dirty="0" smtClean="0"/>
              <a:t>P.O. Box 418679 </a:t>
            </a:r>
            <a:br>
              <a:rPr lang="en-US" sz="1400" dirty="0" smtClean="0"/>
            </a:br>
            <a:r>
              <a:rPr lang="en-US" sz="1400" dirty="0" smtClean="0"/>
              <a:t>Kansas City, MO 64141-9679 </a:t>
            </a:r>
            <a:endParaRPr lang="en-US" sz="1400" dirty="0" smtClean="0">
              <a:latin typeface="Arial Narrow" pitchFamily="34" charset="0"/>
            </a:endParaRPr>
          </a:p>
          <a:p>
            <a:endParaRPr lang="en-US" dirty="0"/>
          </a:p>
        </p:txBody>
      </p:sp>
      <p:sp>
        <p:nvSpPr>
          <p:cNvPr id="5" name="TextBox 4"/>
          <p:cNvSpPr txBox="1"/>
          <p:nvPr/>
        </p:nvSpPr>
        <p:spPr>
          <a:xfrm>
            <a:off x="5181600" y="1066800"/>
            <a:ext cx="3581400" cy="4939814"/>
          </a:xfrm>
          <a:prstGeom prst="rect">
            <a:avLst/>
          </a:prstGeom>
          <a:noFill/>
          <a:ln>
            <a:solidFill>
              <a:schemeClr val="accent3">
                <a:lumMod val="75000"/>
              </a:schemeClr>
            </a:solidFill>
          </a:ln>
        </p:spPr>
        <p:txBody>
          <a:bodyPr wrap="square" rtlCol="0">
            <a:spAutoFit/>
          </a:bodyPr>
          <a:lstStyle/>
          <a:p>
            <a:pPr algn="ctr"/>
            <a:r>
              <a:rPr lang="en-US" b="1" dirty="0" smtClean="0"/>
              <a:t>DST Systems, Inc.</a:t>
            </a:r>
          </a:p>
          <a:p>
            <a:endParaRPr lang="en-US" sz="900" dirty="0" smtClean="0"/>
          </a:p>
          <a:p>
            <a:endParaRPr lang="en-US" sz="1400" b="1" dirty="0" smtClean="0">
              <a:latin typeface="Arial Narrow" pitchFamily="34" charset="0"/>
            </a:endParaRPr>
          </a:p>
          <a:p>
            <a:r>
              <a:rPr lang="en-US" sz="1400" b="1" u="sng" dirty="0" smtClean="0">
                <a:latin typeface="Arial Narrow" pitchFamily="34" charset="0"/>
              </a:rPr>
              <a:t>Mr. Vince Dasta</a:t>
            </a:r>
          </a:p>
          <a:p>
            <a:r>
              <a:rPr lang="en-US" sz="1400" dirty="0" smtClean="0">
                <a:latin typeface="Arial Narrow" pitchFamily="34" charset="0"/>
              </a:rPr>
              <a:t>President</a:t>
            </a:r>
          </a:p>
          <a:p>
            <a:r>
              <a:rPr lang="en-US" sz="1400" dirty="0" smtClean="0">
                <a:latin typeface="Arial Narrow" pitchFamily="34" charset="0"/>
              </a:rPr>
              <a:t>DST </a:t>
            </a:r>
            <a:r>
              <a:rPr lang="en-US" sz="1400" dirty="0" smtClean="0">
                <a:latin typeface="Arial Narrow" pitchFamily="34" charset="0"/>
              </a:rPr>
              <a:t>Realty</a:t>
            </a:r>
            <a:endParaRPr lang="en-US" sz="1400" dirty="0" smtClean="0">
              <a:latin typeface="Arial Narrow" pitchFamily="34" charset="0"/>
            </a:endParaRPr>
          </a:p>
          <a:p>
            <a:r>
              <a:rPr lang="en-US" sz="1400" dirty="0" smtClean="0">
                <a:latin typeface="Arial Narrow" pitchFamily="34" charset="0"/>
              </a:rPr>
              <a:t>333 W. 11</a:t>
            </a:r>
            <a:r>
              <a:rPr lang="en-US" sz="1400" baseline="30000" dirty="0" smtClean="0">
                <a:latin typeface="Arial Narrow" pitchFamily="34" charset="0"/>
              </a:rPr>
              <a:t>th</a:t>
            </a:r>
            <a:r>
              <a:rPr lang="en-US" sz="1400" dirty="0" smtClean="0">
                <a:latin typeface="Arial Narrow" pitchFamily="34" charset="0"/>
              </a:rPr>
              <a:t> Street</a:t>
            </a:r>
          </a:p>
          <a:p>
            <a:r>
              <a:rPr lang="en-US" sz="1400" dirty="0" smtClean="0">
                <a:latin typeface="Arial Narrow" pitchFamily="34" charset="0"/>
              </a:rPr>
              <a:t>Kansas City, MO  64106</a:t>
            </a:r>
          </a:p>
          <a:p>
            <a:endParaRPr lang="en-US" sz="1400" dirty="0" smtClean="0">
              <a:latin typeface="Arial Narrow" pitchFamily="34" charset="0"/>
            </a:endParaRPr>
          </a:p>
          <a:p>
            <a:r>
              <a:rPr lang="en-US" sz="1400" b="1" u="sng" dirty="0" smtClean="0">
                <a:latin typeface="Arial Narrow" pitchFamily="34" charset="0"/>
              </a:rPr>
              <a:t>Thomas A. McDonnell</a:t>
            </a:r>
          </a:p>
          <a:p>
            <a:r>
              <a:rPr lang="en-US" sz="1400" dirty="0" smtClean="0">
                <a:latin typeface="Arial Narrow" pitchFamily="34" charset="0"/>
              </a:rPr>
              <a:t>Chief Executive Officer, President and Director</a:t>
            </a:r>
          </a:p>
          <a:p>
            <a:r>
              <a:rPr lang="en-US" sz="1400" dirty="0" smtClean="0">
                <a:latin typeface="Arial Narrow" pitchFamily="34" charset="0"/>
              </a:rPr>
              <a:t>DST Systems</a:t>
            </a:r>
          </a:p>
          <a:p>
            <a:r>
              <a:rPr lang="en-US" sz="1400" dirty="0" smtClean="0">
                <a:latin typeface="Arial Narrow" pitchFamily="34" charset="0"/>
              </a:rPr>
              <a:t>333 W. 11</a:t>
            </a:r>
            <a:r>
              <a:rPr lang="en-US" sz="1400" baseline="30000" dirty="0" smtClean="0">
                <a:latin typeface="Arial Narrow" pitchFamily="34" charset="0"/>
              </a:rPr>
              <a:t>th</a:t>
            </a:r>
            <a:r>
              <a:rPr lang="en-US" sz="1400" dirty="0" smtClean="0">
                <a:latin typeface="Arial Narrow" pitchFamily="34" charset="0"/>
              </a:rPr>
              <a:t> Street</a:t>
            </a:r>
          </a:p>
          <a:p>
            <a:r>
              <a:rPr lang="en-US" sz="1400" dirty="0" smtClean="0">
                <a:latin typeface="Arial Narrow" pitchFamily="34" charset="0"/>
              </a:rPr>
              <a:t>Kansas City, MO  64106</a:t>
            </a:r>
          </a:p>
          <a:p>
            <a:endParaRPr lang="en-US" sz="1400" dirty="0" smtClean="0">
              <a:latin typeface="Arial Narrow" pitchFamily="34" charset="0"/>
            </a:endParaRPr>
          </a:p>
          <a:p>
            <a:r>
              <a:rPr lang="en-US" sz="1400" b="1" u="sng" dirty="0" smtClean="0">
                <a:latin typeface="Arial Narrow" pitchFamily="34" charset="0"/>
              </a:rPr>
              <a:t>Mr. Michael Merriman</a:t>
            </a:r>
          </a:p>
          <a:p>
            <a:r>
              <a:rPr lang="en-US" sz="1400" dirty="0" smtClean="0">
                <a:latin typeface="Arial Narrow" pitchFamily="34" charset="0"/>
              </a:rPr>
              <a:t>Chairman &amp; President</a:t>
            </a:r>
          </a:p>
          <a:p>
            <a:r>
              <a:rPr lang="en-US" sz="1400" dirty="0" smtClean="0">
                <a:latin typeface="Arial Narrow" pitchFamily="34" charset="0"/>
              </a:rPr>
              <a:t>Financial Holding Company</a:t>
            </a:r>
          </a:p>
          <a:p>
            <a:r>
              <a:rPr lang="en-US" sz="1400" dirty="0" smtClean="0">
                <a:latin typeface="Arial Narrow" pitchFamily="34" charset="0"/>
              </a:rPr>
              <a:t>300 W 11th St </a:t>
            </a:r>
          </a:p>
          <a:p>
            <a:r>
              <a:rPr lang="en-US" sz="1400" dirty="0" smtClean="0">
                <a:latin typeface="Arial Narrow" pitchFamily="34" charset="0"/>
              </a:rPr>
              <a:t>Kansas City, MO  64105-1618 </a:t>
            </a:r>
          </a:p>
          <a:p>
            <a:endParaRPr lang="en-US" b="1" dirty="0" smtClean="0"/>
          </a:p>
          <a:p>
            <a:endParaRPr lang="en-US" dirty="0"/>
          </a:p>
        </p:txBody>
      </p:sp>
      <p:sp>
        <p:nvSpPr>
          <p:cNvPr id="6" name="TextBox 5"/>
          <p:cNvSpPr txBox="1"/>
          <p:nvPr/>
        </p:nvSpPr>
        <p:spPr>
          <a:xfrm>
            <a:off x="533400" y="3657600"/>
            <a:ext cx="4419600" cy="2739211"/>
          </a:xfrm>
          <a:prstGeom prst="rect">
            <a:avLst/>
          </a:prstGeom>
          <a:noFill/>
          <a:ln>
            <a:solidFill>
              <a:schemeClr val="accent3">
                <a:lumMod val="75000"/>
              </a:schemeClr>
            </a:solidFill>
          </a:ln>
        </p:spPr>
        <p:txBody>
          <a:bodyPr wrap="square" rtlCol="0">
            <a:spAutoFit/>
          </a:bodyPr>
          <a:lstStyle/>
          <a:p>
            <a:r>
              <a:rPr lang="en-US" b="1" dirty="0" smtClean="0">
                <a:latin typeface="Arial Narrow" pitchFamily="34" charset="0"/>
                <a:cs typeface="Arial" pitchFamily="34" charset="0"/>
              </a:rPr>
              <a:t>KCMO – Plans &amp; Zoning Committee</a:t>
            </a:r>
          </a:p>
          <a:p>
            <a:r>
              <a:rPr lang="en-US" sz="1400" b="1" u="sng" dirty="0" smtClean="0">
                <a:latin typeface="Arial Narrow" pitchFamily="34" charset="0"/>
                <a:cs typeface="Arial" pitchFamily="34" charset="0"/>
              </a:rPr>
              <a:t>Councilman Terry Riley  </a:t>
            </a:r>
            <a:r>
              <a:rPr lang="en-US" sz="1400" dirty="0" smtClean="0">
                <a:latin typeface="Arial Narrow" pitchFamily="34" charset="0"/>
                <a:cs typeface="Arial" pitchFamily="34" charset="0"/>
              </a:rPr>
              <a:t>- Chairperson  -</a:t>
            </a:r>
            <a:r>
              <a:rPr lang="en-US" sz="1400" b="1" dirty="0" smtClean="0"/>
              <a:t>(</a:t>
            </a:r>
            <a:r>
              <a:rPr lang="en-US" sz="1400" dirty="0" smtClean="0"/>
              <a:t>816) 513-1629</a:t>
            </a:r>
            <a:endParaRPr lang="en-US" sz="1400" dirty="0" smtClean="0">
              <a:latin typeface="Arial Narrow" pitchFamily="34" charset="0"/>
              <a:cs typeface="Arial" pitchFamily="34" charset="0"/>
            </a:endParaRPr>
          </a:p>
          <a:p>
            <a:r>
              <a:rPr lang="en-US" sz="1400" dirty="0" smtClean="0"/>
              <a:t>schylon_clayton@kcmo.org </a:t>
            </a:r>
            <a:endParaRPr lang="en-US" sz="1400" dirty="0" smtClean="0">
              <a:latin typeface="Arial Narrow" pitchFamily="34" charset="0"/>
              <a:cs typeface="Arial" pitchFamily="34" charset="0"/>
            </a:endParaRPr>
          </a:p>
          <a:p>
            <a:r>
              <a:rPr lang="en-US" sz="1400" b="1" u="sng" dirty="0" smtClean="0">
                <a:latin typeface="Arial Narrow" pitchFamily="34" charset="0"/>
                <a:cs typeface="Arial" pitchFamily="34" charset="0"/>
              </a:rPr>
              <a:t>Councilwoman Cindy  </a:t>
            </a:r>
            <a:r>
              <a:rPr lang="en-US" sz="1400" dirty="0" smtClean="0">
                <a:latin typeface="Arial Narrow" pitchFamily="34" charset="0"/>
                <a:cs typeface="Arial" pitchFamily="34" charset="0"/>
              </a:rPr>
              <a:t>- Co-Chairperson - </a:t>
            </a:r>
            <a:r>
              <a:rPr lang="en-US" sz="1400" dirty="0" smtClean="0"/>
              <a:t>816) 513-1633 </a:t>
            </a:r>
            <a:endParaRPr lang="en-US" sz="1400" dirty="0" smtClean="0">
              <a:latin typeface="Arial Narrow" pitchFamily="34" charset="0"/>
              <a:cs typeface="Arial" pitchFamily="34" charset="0"/>
            </a:endParaRPr>
          </a:p>
          <a:p>
            <a:r>
              <a:rPr lang="en-US" sz="1400" dirty="0" smtClean="0"/>
              <a:t>gina_boucher@kcmo.org </a:t>
            </a:r>
            <a:endParaRPr lang="en-US" sz="1400" dirty="0" smtClean="0">
              <a:latin typeface="Arial Narrow" pitchFamily="34" charset="0"/>
              <a:cs typeface="Arial" pitchFamily="34" charset="0"/>
            </a:endParaRPr>
          </a:p>
          <a:p>
            <a:r>
              <a:rPr lang="en-US" sz="1400" b="1" u="sng" dirty="0" smtClean="0">
                <a:latin typeface="Arial Narrow" pitchFamily="34" charset="0"/>
                <a:cs typeface="Arial" pitchFamily="34" charset="0"/>
              </a:rPr>
              <a:t>Councilwoman Beth Gottstein  </a:t>
            </a:r>
            <a:r>
              <a:rPr lang="en-US" sz="1400" dirty="0" smtClean="0">
                <a:latin typeface="Arial Narrow" pitchFamily="34" charset="0"/>
                <a:cs typeface="Arial" pitchFamily="34" charset="0"/>
              </a:rPr>
              <a:t>- </a:t>
            </a:r>
            <a:r>
              <a:rPr lang="en-US" sz="1400" dirty="0" smtClean="0"/>
              <a:t>j816) 513-1616 jim_giles@kcmo.org </a:t>
            </a:r>
            <a:endParaRPr lang="en-US" sz="1400" dirty="0" smtClean="0">
              <a:latin typeface="Arial Narrow" pitchFamily="34" charset="0"/>
              <a:cs typeface="Arial" pitchFamily="34" charset="0"/>
            </a:endParaRPr>
          </a:p>
          <a:p>
            <a:r>
              <a:rPr lang="en-US" sz="1400" b="1" u="sng" dirty="0" smtClean="0">
                <a:latin typeface="Arial Narrow" pitchFamily="34" charset="0"/>
                <a:cs typeface="Arial" pitchFamily="34" charset="0"/>
              </a:rPr>
              <a:t>Councilman Ed Ford   </a:t>
            </a:r>
            <a:r>
              <a:rPr lang="en-US" sz="1400" dirty="0" smtClean="0">
                <a:latin typeface="Arial Narrow" pitchFamily="34" charset="0"/>
                <a:cs typeface="Arial" pitchFamily="34" charset="0"/>
              </a:rPr>
              <a:t>- 816.513.1601 </a:t>
            </a:r>
            <a:endParaRPr lang="en-US" sz="1400" dirty="0" smtClean="0">
              <a:latin typeface="Arial Narrow" pitchFamily="34" charset="0"/>
              <a:cs typeface="Arial" pitchFamily="34" charset="0"/>
            </a:endParaRPr>
          </a:p>
          <a:p>
            <a:r>
              <a:rPr lang="en-US" sz="1400" dirty="0" smtClean="0"/>
              <a:t>lisa_minardi@kcmo.org</a:t>
            </a:r>
            <a:endParaRPr lang="en-US" sz="1400" dirty="0" smtClean="0">
              <a:latin typeface="Arial Narrow" pitchFamily="34" charset="0"/>
              <a:cs typeface="Arial" pitchFamily="34" charset="0"/>
            </a:endParaRPr>
          </a:p>
          <a:p>
            <a:r>
              <a:rPr lang="en-US" sz="1400" b="1" u="sng" dirty="0" smtClean="0">
                <a:latin typeface="Arial Narrow" pitchFamily="34" charset="0"/>
                <a:cs typeface="Arial" pitchFamily="34" charset="0"/>
              </a:rPr>
              <a:t>Councilman John Sharp </a:t>
            </a:r>
            <a:r>
              <a:rPr lang="en-US" sz="1400" b="1" dirty="0" smtClean="0">
                <a:latin typeface="Arial Narrow" pitchFamily="34" charset="0"/>
                <a:cs typeface="Arial" pitchFamily="34" charset="0"/>
              </a:rPr>
              <a:t>-  </a:t>
            </a:r>
            <a:r>
              <a:rPr lang="en-US" sz="1400" b="1" dirty="0" smtClean="0"/>
              <a:t>(</a:t>
            </a:r>
            <a:r>
              <a:rPr lang="en-US" sz="1400" dirty="0" smtClean="0"/>
              <a:t>816) 513-1615 </a:t>
            </a:r>
          </a:p>
          <a:p>
            <a:r>
              <a:rPr lang="en-US" sz="1400" dirty="0" smtClean="0"/>
              <a:t>araceli_gallegos@kcmo.org </a:t>
            </a:r>
          </a:p>
          <a:p>
            <a:endParaRPr lang="en-US" sz="1400" dirty="0">
              <a:latin typeface="Arial Narrow" pitchFamily="34" charset="0"/>
              <a:cs typeface="Arial" pitchFamily="34" charset="0"/>
            </a:endParaRPr>
          </a:p>
        </p:txBody>
      </p:sp>
      <p:pic>
        <p:nvPicPr>
          <p:cNvPr id="7" name="Picture 6" descr="kcpl logo.jpg"/>
          <p:cNvPicPr>
            <a:picLocks noChangeAspect="1"/>
          </p:cNvPicPr>
          <p:nvPr/>
        </p:nvPicPr>
        <p:blipFill>
          <a:blip r:embed="rId3"/>
          <a:srcRect l="2500" r="69167"/>
          <a:stretch>
            <a:fillRect/>
          </a:stretch>
        </p:blipFill>
        <p:spPr>
          <a:xfrm>
            <a:off x="762000" y="1066800"/>
            <a:ext cx="1371600" cy="798240"/>
          </a:xfrm>
          <a:prstGeom prst="rect">
            <a:avLst/>
          </a:prstGeom>
        </p:spPr>
      </p:pic>
      <p:pic>
        <p:nvPicPr>
          <p:cNvPr id="8" name="Picture 7" descr="DST logo.jpg"/>
          <p:cNvPicPr>
            <a:picLocks noChangeAspect="1"/>
          </p:cNvPicPr>
          <p:nvPr/>
        </p:nvPicPr>
        <p:blipFill>
          <a:blip r:embed="rId4"/>
          <a:srcRect t="17518" b="24087"/>
          <a:stretch>
            <a:fillRect/>
          </a:stretch>
        </p:blipFill>
        <p:spPr>
          <a:xfrm>
            <a:off x="5181600" y="990600"/>
            <a:ext cx="3581400" cy="762000"/>
          </a:xfrm>
          <a:prstGeom prst="rect">
            <a:avLst/>
          </a:prstGeom>
        </p:spPr>
      </p:pic>
      <p:pic>
        <p:nvPicPr>
          <p:cNvPr id="9" name="Picture 8" descr="kclogo1.jpg"/>
          <p:cNvPicPr>
            <a:picLocks noChangeAspect="1"/>
          </p:cNvPicPr>
          <p:nvPr/>
        </p:nvPicPr>
        <p:blipFill>
          <a:blip r:embed="rId5"/>
          <a:srcRect l="5140" t="-15753" r="35047" b="-4795"/>
          <a:stretch>
            <a:fillRect/>
          </a:stretch>
        </p:blipFill>
        <p:spPr>
          <a:xfrm>
            <a:off x="3913909" y="4876800"/>
            <a:ext cx="886691" cy="1219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okeTheCamelsBack.gif"/>
          <p:cNvPicPr>
            <a:picLocks noChangeAspect="1"/>
          </p:cNvPicPr>
          <p:nvPr/>
        </p:nvPicPr>
        <p:blipFill>
          <a:blip r:embed="rId3"/>
          <a:stretch>
            <a:fillRect/>
          </a:stretch>
        </p:blipFill>
        <p:spPr>
          <a:xfrm>
            <a:off x="5334000" y="228600"/>
            <a:ext cx="3555124" cy="2514600"/>
          </a:xfrm>
          <a:prstGeom prst="rect">
            <a:avLst/>
          </a:prstGeom>
        </p:spPr>
      </p:pic>
      <p:sp>
        <p:nvSpPr>
          <p:cNvPr id="2" name="Title 1"/>
          <p:cNvSpPr>
            <a:spLocks noGrp="1"/>
          </p:cNvSpPr>
          <p:nvPr>
            <p:ph type="title"/>
          </p:nvPr>
        </p:nvSpPr>
        <p:spPr>
          <a:xfrm>
            <a:off x="457200" y="274638"/>
            <a:ext cx="4419600" cy="868362"/>
          </a:xfrm>
        </p:spPr>
        <p:txBody>
          <a:bodyPr>
            <a:normAutofit/>
          </a:bodyPr>
          <a:lstStyle/>
          <a:p>
            <a:pPr algn="l"/>
            <a:r>
              <a:rPr lang="en-US" sz="2400" b="1" dirty="0" smtClean="0"/>
              <a:t>Inequitable Distribution of 	Environmental Burdens</a:t>
            </a:r>
            <a:endParaRPr lang="en-US" sz="2400" b="1" dirty="0"/>
          </a:p>
        </p:txBody>
      </p:sp>
      <p:sp>
        <p:nvSpPr>
          <p:cNvPr id="4" name="TextBox 3"/>
          <p:cNvSpPr txBox="1"/>
          <p:nvPr/>
        </p:nvSpPr>
        <p:spPr>
          <a:xfrm>
            <a:off x="304800" y="1143000"/>
            <a:ext cx="8534400" cy="4924425"/>
          </a:xfrm>
          <a:prstGeom prst="rect">
            <a:avLst/>
          </a:prstGeom>
          <a:noFill/>
        </p:spPr>
        <p:txBody>
          <a:bodyPr wrap="square" rtlCol="0">
            <a:spAutoFit/>
          </a:bodyPr>
          <a:lstStyle/>
          <a:p>
            <a:r>
              <a:rPr lang="en-US" dirty="0" smtClean="0"/>
              <a:t>	</a:t>
            </a:r>
          </a:p>
          <a:p>
            <a:pPr algn="just"/>
            <a:r>
              <a:rPr lang="en-US" sz="1600" dirty="0" smtClean="0"/>
              <a:t>We’ve all heard the expression , “</a:t>
            </a:r>
            <a:r>
              <a:rPr lang="en-US" sz="1600" b="1" dirty="0" smtClean="0"/>
              <a:t>the straw that broke the camel’s back.”</a:t>
            </a:r>
            <a:r>
              <a:rPr lang="en-US" sz="1600" dirty="0" smtClean="0"/>
              <a:t>  </a:t>
            </a:r>
          </a:p>
          <a:p>
            <a:pPr algn="just"/>
            <a:r>
              <a:rPr lang="en-US" sz="1600" dirty="0" smtClean="0"/>
              <a:t>That holds true for the environment as well. Environments and </a:t>
            </a:r>
          </a:p>
          <a:p>
            <a:pPr algn="just"/>
            <a:r>
              <a:rPr lang="en-US" sz="1600" dirty="0" smtClean="0"/>
              <a:t>people can be “broken” or become ill by too many environmental burdens</a:t>
            </a:r>
          </a:p>
          <a:p>
            <a:pPr algn="just"/>
            <a:r>
              <a:rPr lang="en-US" sz="1600" dirty="0" smtClean="0"/>
              <a:t> or stressors.  </a:t>
            </a:r>
          </a:p>
          <a:p>
            <a:pPr algn="just"/>
            <a:endParaRPr lang="en-US" sz="1600" dirty="0" smtClean="0"/>
          </a:p>
          <a:p>
            <a:pPr algn="just">
              <a:buFont typeface="Wingdings" pitchFamily="2" charset="2"/>
              <a:buChar char="Ø"/>
            </a:pPr>
            <a:r>
              <a:rPr lang="en-US" sz="1600" b="1" dirty="0" smtClean="0"/>
              <a:t>Water </a:t>
            </a:r>
            <a:r>
              <a:rPr lang="en-US" sz="1600" b="1" dirty="0" smtClean="0"/>
              <a:t>and Soil </a:t>
            </a:r>
            <a:r>
              <a:rPr lang="en-US" sz="1600" dirty="0" smtClean="0"/>
              <a:t>are </a:t>
            </a:r>
            <a:r>
              <a:rPr lang="en-US" sz="1600" dirty="0" smtClean="0"/>
              <a:t>polluted or broken by too much garbage, sewage,  chemicals, </a:t>
            </a:r>
          </a:p>
          <a:p>
            <a:pPr algn="just"/>
            <a:r>
              <a:rPr lang="en-US" sz="1600" dirty="0" smtClean="0"/>
              <a:t>road salts, fertilizers, human/animal waste or oils.   </a:t>
            </a:r>
          </a:p>
          <a:p>
            <a:pPr algn="just"/>
            <a:endParaRPr lang="en-US" sz="800" dirty="0" smtClean="0"/>
          </a:p>
          <a:p>
            <a:pPr algn="just">
              <a:buFont typeface="Wingdings" pitchFamily="2" charset="2"/>
              <a:buChar char="Ø"/>
            </a:pPr>
            <a:r>
              <a:rPr lang="en-US" sz="1600" b="1" dirty="0" smtClean="0"/>
              <a:t>Air</a:t>
            </a:r>
            <a:r>
              <a:rPr lang="en-US" sz="1600" dirty="0" smtClean="0"/>
              <a:t> is polluted by too much ozone, tire particles, chemicals and toxins. We in essence </a:t>
            </a:r>
            <a:r>
              <a:rPr lang="en-US" sz="1600" dirty="0" smtClean="0"/>
              <a:t>“break</a:t>
            </a:r>
            <a:r>
              <a:rPr lang="en-US" sz="1600" dirty="0" smtClean="0"/>
              <a:t>” it.  </a:t>
            </a:r>
          </a:p>
          <a:p>
            <a:pPr algn="just"/>
            <a:endParaRPr lang="en-US" sz="800" dirty="0" smtClean="0"/>
          </a:p>
          <a:p>
            <a:pPr algn="just"/>
            <a:r>
              <a:rPr lang="en-US" sz="1600" dirty="0" smtClean="0"/>
              <a:t>In addition to soil, water and air pollution:</a:t>
            </a:r>
          </a:p>
          <a:p>
            <a:pPr algn="just">
              <a:buFont typeface="Wingdings" pitchFamily="2" charset="2"/>
              <a:buChar char="Ø"/>
            </a:pPr>
            <a:r>
              <a:rPr lang="en-US" sz="1600" b="1" dirty="0" smtClean="0"/>
              <a:t>Neighborhoods</a:t>
            </a:r>
            <a:r>
              <a:rPr lang="en-US" sz="1600" dirty="0" smtClean="0"/>
              <a:t> can be broken by too much blight  - trash, graffiti, weeds, unkempt property, litter, abandoned buildings, lead, asbestos, noise, light.  </a:t>
            </a:r>
          </a:p>
          <a:p>
            <a:pPr algn="just">
              <a:buFont typeface="Wingdings" pitchFamily="2" charset="2"/>
              <a:buChar char="Ø"/>
            </a:pPr>
            <a:endParaRPr lang="en-US" sz="800" dirty="0" smtClean="0"/>
          </a:p>
          <a:p>
            <a:pPr algn="just">
              <a:buFont typeface="Wingdings" pitchFamily="2" charset="2"/>
              <a:buChar char="Ø"/>
            </a:pPr>
            <a:r>
              <a:rPr lang="en-US" sz="1600" b="1" dirty="0" smtClean="0"/>
              <a:t>People’s health </a:t>
            </a:r>
            <a:r>
              <a:rPr lang="en-US" sz="1600" dirty="0" smtClean="0"/>
              <a:t>and quality of life can be broken by environmental burdens and stressors.  It can be one chemical  or all of these different things added up. </a:t>
            </a:r>
            <a:r>
              <a:rPr lang="en-US" sz="1600" b="1" i="1" dirty="0" smtClean="0"/>
              <a:t>(Cumulative Environmental  Impact</a:t>
            </a:r>
            <a:r>
              <a:rPr lang="en-US" sz="1600" dirty="0" smtClean="0"/>
              <a:t>)</a:t>
            </a:r>
          </a:p>
          <a:p>
            <a:pPr algn="just"/>
            <a:r>
              <a:rPr lang="en-US" sz="1600" dirty="0" smtClean="0"/>
              <a:t>	</a:t>
            </a:r>
          </a:p>
          <a:p>
            <a:pPr algn="just"/>
            <a:r>
              <a:rPr lang="en-US" sz="1600" dirty="0" smtClean="0"/>
              <a:t>Some neighborhoods have more burdens or stressors than others.  These neighborhoods are  often older. In </a:t>
            </a:r>
            <a:r>
              <a:rPr lang="en-US" sz="1600" dirty="0" smtClean="0"/>
              <a:t>general, </a:t>
            </a:r>
            <a:r>
              <a:rPr lang="en-US" sz="1600" dirty="0" smtClean="0"/>
              <a:t>these neighborhoods are home to the poor and minorities.</a:t>
            </a:r>
          </a:p>
          <a:p>
            <a:r>
              <a:rPr lang="en-US" sz="1600" dirty="0" smtClean="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r"/>
            <a:r>
              <a:rPr lang="en-US" sz="2800" dirty="0" smtClean="0"/>
              <a:t>What do we mean by ‘stressors’?</a:t>
            </a:r>
            <a:endParaRPr lang="en-US" sz="2800" dirty="0"/>
          </a:p>
        </p:txBody>
      </p:sp>
      <p:sp>
        <p:nvSpPr>
          <p:cNvPr id="3" name="TextBox 2"/>
          <p:cNvSpPr txBox="1"/>
          <p:nvPr/>
        </p:nvSpPr>
        <p:spPr>
          <a:xfrm>
            <a:off x="533400" y="990600"/>
            <a:ext cx="8229600" cy="5632311"/>
          </a:xfrm>
          <a:prstGeom prst="rect">
            <a:avLst/>
          </a:prstGeom>
          <a:noFill/>
        </p:spPr>
        <p:txBody>
          <a:bodyPr wrap="square" rtlCol="0">
            <a:spAutoFit/>
          </a:bodyPr>
          <a:lstStyle/>
          <a:p>
            <a:pPr algn="just"/>
            <a:r>
              <a:rPr lang="en-US" dirty="0" smtClean="0"/>
              <a:t>			The environment in which we live influences our health 			and well-being. </a:t>
            </a:r>
            <a:r>
              <a:rPr lang="en-US" i="1" dirty="0" smtClean="0"/>
              <a:t>Environmental Stressor(s) </a:t>
            </a:r>
            <a:r>
              <a:rPr lang="en-US" dirty="0" smtClean="0"/>
              <a:t>refers to any 			force or event in the human or natural environment that 			may cause a person to experience stress.  The term also			refers to any physical or chemical change in the natural 			environment that impacts the growth, development, 			reproduction or physiology of organisms in that 				environment.  </a:t>
            </a:r>
          </a:p>
          <a:p>
            <a:pPr algn="just"/>
            <a:r>
              <a:rPr lang="en-US" dirty="0" smtClean="0"/>
              <a:t>	An environmental stressor is any physical, chemical, or biological factor that can cause an adverse effects on ecosystems or human health.  New and existing stressors affect all life forms on earth. If a system is unable to effectively adapt, then adverse "health" effects may result.</a:t>
            </a:r>
          </a:p>
          <a:p>
            <a:pPr algn="just"/>
            <a:r>
              <a:rPr lang="en-US" dirty="0" smtClean="0"/>
              <a:t>	Some examples of environmental stressors include: noise, light, air pollution, crowding, traffic congestion, fear, terrorism, natural disasters and extremes of temperature. </a:t>
            </a:r>
          </a:p>
          <a:p>
            <a:pPr algn="just"/>
            <a:r>
              <a:rPr lang="en-US" dirty="0" smtClean="0"/>
              <a:t>	Studies on the effect of different environmental stressors on people indicate that they can impact people's behavior, mood, cognitive function, physical health and/or psychological well-being. </a:t>
            </a:r>
          </a:p>
          <a:p>
            <a:endParaRPr lang="en-US" dirty="0" smtClean="0"/>
          </a:p>
          <a:p>
            <a:r>
              <a:rPr lang="en-US" dirty="0" smtClean="0"/>
              <a:t>.</a:t>
            </a:r>
            <a:endParaRPr lang="en-US" b="1" dirty="0" smtClean="0"/>
          </a:p>
        </p:txBody>
      </p:sp>
      <p:pic>
        <p:nvPicPr>
          <p:cNvPr id="7" name="Picture 6" descr="lady stressed out.bmp"/>
          <p:cNvPicPr/>
          <p:nvPr/>
        </p:nvPicPr>
        <p:blipFill>
          <a:blip r:embed="rId3"/>
          <a:stretch>
            <a:fillRect/>
          </a:stretch>
        </p:blipFill>
        <p:spPr>
          <a:xfrm>
            <a:off x="457200" y="457200"/>
            <a:ext cx="2819400" cy="2667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1143000"/>
          </a:xfrm>
        </p:spPr>
        <p:txBody>
          <a:bodyPr>
            <a:normAutofit/>
          </a:bodyPr>
          <a:lstStyle/>
          <a:p>
            <a:pPr algn="l"/>
            <a:r>
              <a:rPr lang="en-US" sz="2400" dirty="0" smtClean="0"/>
              <a:t>Westside Neighborhood Environmental Issues</a:t>
            </a:r>
            <a:endParaRPr lang="en-US" sz="2400" dirty="0"/>
          </a:p>
        </p:txBody>
      </p:sp>
      <p:pic>
        <p:nvPicPr>
          <p:cNvPr id="3" name="Picture 2" descr="straw bale.png"/>
          <p:cNvPicPr>
            <a:picLocks noChangeAspect="1"/>
          </p:cNvPicPr>
          <p:nvPr/>
        </p:nvPicPr>
        <p:blipFill>
          <a:blip r:embed="rId3"/>
          <a:stretch>
            <a:fillRect/>
          </a:stretch>
        </p:blipFill>
        <p:spPr>
          <a:xfrm>
            <a:off x="420518" y="381000"/>
            <a:ext cx="8494882" cy="5943600"/>
          </a:xfrm>
          <a:prstGeom prst="rect">
            <a:avLst/>
          </a:prstGeom>
        </p:spPr>
      </p:pic>
      <p:sp>
        <p:nvSpPr>
          <p:cNvPr id="4" name="TextBox 3"/>
          <p:cNvSpPr txBox="1"/>
          <p:nvPr/>
        </p:nvSpPr>
        <p:spPr>
          <a:xfrm>
            <a:off x="5029200" y="4343400"/>
            <a:ext cx="1828800" cy="400110"/>
          </a:xfrm>
          <a:prstGeom prst="rect">
            <a:avLst/>
          </a:prstGeom>
          <a:noFill/>
        </p:spPr>
        <p:txBody>
          <a:bodyPr wrap="square" rtlCol="0">
            <a:spAutoFit/>
          </a:bodyPr>
          <a:lstStyle/>
          <a:p>
            <a:r>
              <a:rPr lang="en-US" sz="2000" b="1" dirty="0" smtClean="0"/>
              <a:t>Cars and trucks</a:t>
            </a:r>
            <a:endParaRPr lang="en-US" sz="2000" b="1" dirty="0"/>
          </a:p>
        </p:txBody>
      </p:sp>
      <p:sp>
        <p:nvSpPr>
          <p:cNvPr id="5" name="TextBox 4"/>
          <p:cNvSpPr txBox="1"/>
          <p:nvPr/>
        </p:nvSpPr>
        <p:spPr>
          <a:xfrm>
            <a:off x="7010400" y="5181600"/>
            <a:ext cx="1905000" cy="400110"/>
          </a:xfrm>
          <a:prstGeom prst="rect">
            <a:avLst/>
          </a:prstGeom>
          <a:noFill/>
        </p:spPr>
        <p:txBody>
          <a:bodyPr wrap="square" rtlCol="0">
            <a:spAutoFit/>
          </a:bodyPr>
          <a:lstStyle/>
          <a:p>
            <a:r>
              <a:rPr lang="en-US" sz="2000" b="1" dirty="0" smtClean="0"/>
              <a:t>Cars and trucks</a:t>
            </a:r>
            <a:endParaRPr lang="en-US" sz="2000" b="1" dirty="0"/>
          </a:p>
        </p:txBody>
      </p:sp>
      <p:sp>
        <p:nvSpPr>
          <p:cNvPr id="7" name="TextBox 6"/>
          <p:cNvSpPr txBox="1"/>
          <p:nvPr/>
        </p:nvSpPr>
        <p:spPr>
          <a:xfrm>
            <a:off x="2590800" y="5257800"/>
            <a:ext cx="1143000" cy="381000"/>
          </a:xfrm>
          <a:prstGeom prst="rect">
            <a:avLst/>
          </a:prstGeom>
          <a:noFill/>
        </p:spPr>
        <p:txBody>
          <a:bodyPr wrap="square" rtlCol="0">
            <a:spAutoFit/>
          </a:bodyPr>
          <a:lstStyle/>
          <a:p>
            <a:r>
              <a:rPr lang="en-US" b="1" dirty="0" smtClean="0"/>
              <a:t>billboards</a:t>
            </a:r>
            <a:endParaRPr lang="en-US" b="1" dirty="0"/>
          </a:p>
        </p:txBody>
      </p:sp>
      <p:sp>
        <p:nvSpPr>
          <p:cNvPr id="8" name="TextBox 7"/>
          <p:cNvSpPr txBox="1"/>
          <p:nvPr/>
        </p:nvSpPr>
        <p:spPr>
          <a:xfrm>
            <a:off x="2438400" y="4343400"/>
            <a:ext cx="1345519" cy="338554"/>
          </a:xfrm>
          <a:prstGeom prst="rect">
            <a:avLst/>
          </a:prstGeom>
          <a:noFill/>
        </p:spPr>
        <p:txBody>
          <a:bodyPr wrap="square" rtlCol="0">
            <a:spAutoFit/>
          </a:bodyPr>
          <a:lstStyle/>
          <a:p>
            <a:r>
              <a:rPr lang="en-US" sz="1600" b="1" dirty="0" smtClean="0"/>
              <a:t>Signs &amp; poles </a:t>
            </a:r>
            <a:endParaRPr lang="en-US" sz="1600" b="1" dirty="0"/>
          </a:p>
        </p:txBody>
      </p:sp>
      <p:sp>
        <p:nvSpPr>
          <p:cNvPr id="9" name="TextBox 8"/>
          <p:cNvSpPr txBox="1"/>
          <p:nvPr/>
        </p:nvSpPr>
        <p:spPr>
          <a:xfrm>
            <a:off x="4953000" y="3733800"/>
            <a:ext cx="1828800" cy="523220"/>
          </a:xfrm>
          <a:prstGeom prst="rect">
            <a:avLst/>
          </a:prstGeom>
          <a:noFill/>
        </p:spPr>
        <p:txBody>
          <a:bodyPr wrap="square" rtlCol="0">
            <a:spAutoFit/>
          </a:bodyPr>
          <a:lstStyle/>
          <a:p>
            <a:r>
              <a:rPr lang="en-US" sz="1400" b="1" dirty="0" smtClean="0"/>
              <a:t>Street lights, highway lights</a:t>
            </a:r>
            <a:endParaRPr lang="en-US" sz="1400" b="1" dirty="0"/>
          </a:p>
        </p:txBody>
      </p:sp>
      <p:sp>
        <p:nvSpPr>
          <p:cNvPr id="10" name="TextBox 9"/>
          <p:cNvSpPr txBox="1"/>
          <p:nvPr/>
        </p:nvSpPr>
        <p:spPr>
          <a:xfrm>
            <a:off x="4800600" y="3048000"/>
            <a:ext cx="1371600" cy="738664"/>
          </a:xfrm>
          <a:prstGeom prst="rect">
            <a:avLst/>
          </a:prstGeom>
          <a:noFill/>
        </p:spPr>
        <p:txBody>
          <a:bodyPr wrap="square" rtlCol="0">
            <a:spAutoFit/>
          </a:bodyPr>
          <a:lstStyle/>
          <a:p>
            <a:r>
              <a:rPr lang="en-US" sz="1400" b="1" dirty="0" smtClean="0"/>
              <a:t>Lights from store signs,  billboards</a:t>
            </a:r>
            <a:endParaRPr lang="en-US" sz="1400" b="1" dirty="0"/>
          </a:p>
        </p:txBody>
      </p:sp>
      <p:sp>
        <p:nvSpPr>
          <p:cNvPr id="11" name="TextBox 10"/>
          <p:cNvSpPr txBox="1"/>
          <p:nvPr/>
        </p:nvSpPr>
        <p:spPr>
          <a:xfrm>
            <a:off x="5410200" y="533400"/>
            <a:ext cx="1066800" cy="369332"/>
          </a:xfrm>
          <a:prstGeom prst="rect">
            <a:avLst/>
          </a:prstGeom>
          <a:noFill/>
        </p:spPr>
        <p:txBody>
          <a:bodyPr wrap="square" rtlCol="0">
            <a:spAutoFit/>
          </a:bodyPr>
          <a:lstStyle/>
          <a:p>
            <a:r>
              <a:rPr lang="en-US" b="1" dirty="0" smtClean="0"/>
              <a:t>KCP&amp;L</a:t>
            </a:r>
            <a:endParaRPr lang="en-US" b="1" dirty="0"/>
          </a:p>
        </p:txBody>
      </p:sp>
      <p:sp>
        <p:nvSpPr>
          <p:cNvPr id="12" name="TextBox 11"/>
          <p:cNvSpPr txBox="1"/>
          <p:nvPr/>
        </p:nvSpPr>
        <p:spPr>
          <a:xfrm>
            <a:off x="5257800" y="1295400"/>
            <a:ext cx="1600200" cy="369332"/>
          </a:xfrm>
          <a:prstGeom prst="rect">
            <a:avLst/>
          </a:prstGeom>
          <a:noFill/>
        </p:spPr>
        <p:txBody>
          <a:bodyPr wrap="square" rtlCol="0">
            <a:spAutoFit/>
          </a:bodyPr>
          <a:lstStyle/>
          <a:p>
            <a:r>
              <a:rPr lang="en-US" b="1" dirty="0" smtClean="0"/>
              <a:t>Substation #1</a:t>
            </a:r>
            <a:endParaRPr lang="en-US" b="1" dirty="0"/>
          </a:p>
        </p:txBody>
      </p:sp>
      <p:sp>
        <p:nvSpPr>
          <p:cNvPr id="13" name="TextBox 12"/>
          <p:cNvSpPr txBox="1"/>
          <p:nvPr/>
        </p:nvSpPr>
        <p:spPr>
          <a:xfrm>
            <a:off x="3962400" y="1905000"/>
            <a:ext cx="1219200" cy="523220"/>
          </a:xfrm>
          <a:prstGeom prst="rect">
            <a:avLst/>
          </a:prstGeom>
          <a:noFill/>
        </p:spPr>
        <p:txBody>
          <a:bodyPr wrap="square" rtlCol="0">
            <a:spAutoFit/>
          </a:bodyPr>
          <a:lstStyle/>
          <a:p>
            <a:r>
              <a:rPr lang="en-US" sz="1400" b="1" dirty="0" smtClean="0"/>
              <a:t>Missouri Gas Energy</a:t>
            </a:r>
            <a:endParaRPr lang="en-US" sz="1400" b="1" dirty="0"/>
          </a:p>
        </p:txBody>
      </p:sp>
      <p:sp>
        <p:nvSpPr>
          <p:cNvPr id="15" name="TextBox 14"/>
          <p:cNvSpPr txBox="1"/>
          <p:nvPr/>
        </p:nvSpPr>
        <p:spPr>
          <a:xfrm rot="20272648">
            <a:off x="1507422" y="3818139"/>
            <a:ext cx="1371600" cy="584775"/>
          </a:xfrm>
          <a:prstGeom prst="rect">
            <a:avLst/>
          </a:prstGeom>
          <a:noFill/>
        </p:spPr>
        <p:txBody>
          <a:bodyPr wrap="square" rtlCol="0">
            <a:spAutoFit/>
          </a:bodyPr>
          <a:lstStyle/>
          <a:p>
            <a:r>
              <a:rPr lang="en-US" sz="1600" b="1" dirty="0" smtClean="0"/>
              <a:t>Combustible organics</a:t>
            </a:r>
            <a:endParaRPr lang="en-US" sz="1600" b="1" dirty="0"/>
          </a:p>
        </p:txBody>
      </p:sp>
      <p:sp>
        <p:nvSpPr>
          <p:cNvPr id="16" name="TextBox 15"/>
          <p:cNvSpPr txBox="1"/>
          <p:nvPr/>
        </p:nvSpPr>
        <p:spPr>
          <a:xfrm>
            <a:off x="3810000" y="2590800"/>
            <a:ext cx="1447800" cy="307777"/>
          </a:xfrm>
          <a:prstGeom prst="rect">
            <a:avLst/>
          </a:prstGeom>
          <a:noFill/>
        </p:spPr>
        <p:txBody>
          <a:bodyPr wrap="square" rtlCol="0">
            <a:spAutoFit/>
          </a:bodyPr>
          <a:lstStyle/>
          <a:p>
            <a:r>
              <a:rPr lang="en-US" sz="1400" b="1" dirty="0" smtClean="0"/>
              <a:t>Pumping station</a:t>
            </a:r>
            <a:endParaRPr lang="en-US" sz="1400" b="1" dirty="0"/>
          </a:p>
        </p:txBody>
      </p:sp>
      <p:sp>
        <p:nvSpPr>
          <p:cNvPr id="17" name="TextBox 16"/>
          <p:cNvSpPr txBox="1"/>
          <p:nvPr/>
        </p:nvSpPr>
        <p:spPr>
          <a:xfrm>
            <a:off x="3657600" y="3124200"/>
            <a:ext cx="1295400" cy="954107"/>
          </a:xfrm>
          <a:prstGeom prst="rect">
            <a:avLst/>
          </a:prstGeom>
          <a:noFill/>
        </p:spPr>
        <p:txBody>
          <a:bodyPr wrap="square" rtlCol="0">
            <a:spAutoFit/>
          </a:bodyPr>
          <a:lstStyle/>
          <a:p>
            <a:r>
              <a:rPr lang="en-US" sz="1400" b="1" dirty="0" smtClean="0"/>
              <a:t>Turkey Creek </a:t>
            </a:r>
          </a:p>
          <a:p>
            <a:endParaRPr lang="en-US" sz="1400" b="1" dirty="0" smtClean="0"/>
          </a:p>
          <a:p>
            <a:r>
              <a:rPr lang="en-US" sz="1400" b="1" dirty="0" smtClean="0"/>
              <a:t>Pumping Station</a:t>
            </a:r>
            <a:endParaRPr lang="en-US" sz="1400" b="1" dirty="0"/>
          </a:p>
        </p:txBody>
      </p:sp>
      <p:sp>
        <p:nvSpPr>
          <p:cNvPr id="18" name="TextBox 17"/>
          <p:cNvSpPr txBox="1"/>
          <p:nvPr/>
        </p:nvSpPr>
        <p:spPr>
          <a:xfrm>
            <a:off x="6324600" y="2057400"/>
            <a:ext cx="1066800" cy="338554"/>
          </a:xfrm>
          <a:prstGeom prst="rect">
            <a:avLst/>
          </a:prstGeom>
          <a:noFill/>
        </p:spPr>
        <p:txBody>
          <a:bodyPr wrap="square" rtlCol="0">
            <a:spAutoFit/>
          </a:bodyPr>
          <a:lstStyle/>
          <a:p>
            <a:r>
              <a:rPr lang="en-US" sz="1600" b="1" dirty="0" smtClean="0"/>
              <a:t>Chemicals</a:t>
            </a:r>
            <a:endParaRPr lang="en-US" sz="1600" b="1" dirty="0"/>
          </a:p>
        </p:txBody>
      </p:sp>
      <p:sp>
        <p:nvSpPr>
          <p:cNvPr id="19" name="TextBox 18"/>
          <p:cNvSpPr txBox="1"/>
          <p:nvPr/>
        </p:nvSpPr>
        <p:spPr>
          <a:xfrm>
            <a:off x="5105400" y="1828800"/>
            <a:ext cx="1447800" cy="307777"/>
          </a:xfrm>
          <a:prstGeom prst="rect">
            <a:avLst/>
          </a:prstGeom>
          <a:noFill/>
        </p:spPr>
        <p:txBody>
          <a:bodyPr wrap="square" rtlCol="0">
            <a:spAutoFit/>
          </a:bodyPr>
          <a:lstStyle/>
          <a:p>
            <a:r>
              <a:rPr lang="en-US" sz="1400" b="1" dirty="0" smtClean="0"/>
              <a:t>Train </a:t>
            </a:r>
            <a:r>
              <a:rPr lang="en-US" sz="1400" b="1" dirty="0" smtClean="0"/>
              <a:t>exhaust </a:t>
            </a:r>
            <a:endParaRPr lang="en-US" sz="1400" b="1" dirty="0"/>
          </a:p>
        </p:txBody>
      </p:sp>
      <p:sp>
        <p:nvSpPr>
          <p:cNvPr id="20" name="TextBox 19"/>
          <p:cNvSpPr txBox="1"/>
          <p:nvPr/>
        </p:nvSpPr>
        <p:spPr>
          <a:xfrm>
            <a:off x="5257800" y="2514600"/>
            <a:ext cx="990600" cy="523220"/>
          </a:xfrm>
          <a:prstGeom prst="rect">
            <a:avLst/>
          </a:prstGeom>
          <a:noFill/>
        </p:spPr>
        <p:txBody>
          <a:bodyPr wrap="square" rtlCol="0">
            <a:spAutoFit/>
          </a:bodyPr>
          <a:lstStyle/>
          <a:p>
            <a:r>
              <a:rPr lang="en-US" sz="1400" b="1" dirty="0" smtClean="0"/>
              <a:t>Hazardous waste</a:t>
            </a:r>
            <a:endParaRPr lang="en-US" sz="1400" b="1" dirty="0"/>
          </a:p>
        </p:txBody>
      </p:sp>
      <p:sp>
        <p:nvSpPr>
          <p:cNvPr id="21" name="TextBox 20"/>
          <p:cNvSpPr txBox="1"/>
          <p:nvPr/>
        </p:nvSpPr>
        <p:spPr>
          <a:xfrm>
            <a:off x="6324600" y="1828800"/>
            <a:ext cx="1066800" cy="338554"/>
          </a:xfrm>
          <a:prstGeom prst="rect">
            <a:avLst/>
          </a:prstGeom>
          <a:noFill/>
        </p:spPr>
        <p:txBody>
          <a:bodyPr wrap="square" rtlCol="0">
            <a:spAutoFit/>
          </a:bodyPr>
          <a:lstStyle/>
          <a:p>
            <a:r>
              <a:rPr lang="en-US" sz="1600" b="1" dirty="0" smtClean="0"/>
              <a:t>Train cars</a:t>
            </a:r>
            <a:endParaRPr lang="en-US" sz="1600" b="1" dirty="0"/>
          </a:p>
        </p:txBody>
      </p:sp>
      <p:sp>
        <p:nvSpPr>
          <p:cNvPr id="22" name="TextBox 21"/>
          <p:cNvSpPr txBox="1"/>
          <p:nvPr/>
        </p:nvSpPr>
        <p:spPr>
          <a:xfrm>
            <a:off x="6400800" y="2667000"/>
            <a:ext cx="838200" cy="338554"/>
          </a:xfrm>
          <a:prstGeom prst="rect">
            <a:avLst/>
          </a:prstGeom>
          <a:noFill/>
        </p:spPr>
        <p:txBody>
          <a:bodyPr wrap="square" rtlCol="0">
            <a:spAutoFit/>
          </a:bodyPr>
          <a:lstStyle/>
          <a:p>
            <a:r>
              <a:rPr lang="en-US" sz="1600" b="1" dirty="0" smtClean="0"/>
              <a:t>Coal</a:t>
            </a:r>
            <a:endParaRPr lang="en-US" sz="1600" b="1" dirty="0"/>
          </a:p>
        </p:txBody>
      </p:sp>
      <p:sp>
        <p:nvSpPr>
          <p:cNvPr id="23" name="TextBox 22"/>
          <p:cNvSpPr txBox="1"/>
          <p:nvPr/>
        </p:nvSpPr>
        <p:spPr>
          <a:xfrm>
            <a:off x="4191000" y="609600"/>
            <a:ext cx="1066800" cy="338554"/>
          </a:xfrm>
          <a:prstGeom prst="rect">
            <a:avLst/>
          </a:prstGeom>
          <a:noFill/>
        </p:spPr>
        <p:txBody>
          <a:bodyPr wrap="square" rtlCol="0">
            <a:spAutoFit/>
          </a:bodyPr>
          <a:lstStyle/>
          <a:p>
            <a:r>
              <a:rPr lang="en-US" sz="1600" b="1" dirty="0" smtClean="0"/>
              <a:t>Train Cars</a:t>
            </a:r>
            <a:endParaRPr lang="en-US" sz="1600" b="1" dirty="0"/>
          </a:p>
        </p:txBody>
      </p:sp>
      <p:sp>
        <p:nvSpPr>
          <p:cNvPr id="24" name="TextBox 23"/>
          <p:cNvSpPr txBox="1"/>
          <p:nvPr/>
        </p:nvSpPr>
        <p:spPr>
          <a:xfrm rot="19994700">
            <a:off x="2285253" y="2667648"/>
            <a:ext cx="1437534" cy="338554"/>
          </a:xfrm>
          <a:prstGeom prst="rect">
            <a:avLst/>
          </a:prstGeom>
          <a:noFill/>
        </p:spPr>
        <p:txBody>
          <a:bodyPr wrap="square" rtlCol="0">
            <a:spAutoFit/>
          </a:bodyPr>
          <a:lstStyle/>
          <a:p>
            <a:r>
              <a:rPr lang="en-US" sz="1600" b="1" dirty="0" smtClean="0"/>
              <a:t>Gas Stations</a:t>
            </a:r>
            <a:endParaRPr lang="en-US" sz="1600" b="1" dirty="0"/>
          </a:p>
        </p:txBody>
      </p:sp>
      <p:sp>
        <p:nvSpPr>
          <p:cNvPr id="25" name="TextBox 24"/>
          <p:cNvSpPr txBox="1"/>
          <p:nvPr/>
        </p:nvSpPr>
        <p:spPr>
          <a:xfrm rot="19910215">
            <a:off x="2847803" y="3166887"/>
            <a:ext cx="914400" cy="349726"/>
          </a:xfrm>
          <a:prstGeom prst="rect">
            <a:avLst/>
          </a:prstGeom>
          <a:noFill/>
        </p:spPr>
        <p:txBody>
          <a:bodyPr wrap="square" rtlCol="0">
            <a:spAutoFit/>
          </a:bodyPr>
          <a:lstStyle/>
          <a:p>
            <a:r>
              <a:rPr lang="en-US" sz="1600" b="1" dirty="0" smtClean="0"/>
              <a:t>Paints</a:t>
            </a:r>
            <a:endParaRPr lang="en-US" sz="1600" b="1" dirty="0"/>
          </a:p>
        </p:txBody>
      </p:sp>
      <p:sp>
        <p:nvSpPr>
          <p:cNvPr id="26" name="TextBox 25"/>
          <p:cNvSpPr txBox="1"/>
          <p:nvPr/>
        </p:nvSpPr>
        <p:spPr>
          <a:xfrm rot="20208253">
            <a:off x="1318378" y="3247228"/>
            <a:ext cx="1081117" cy="338554"/>
          </a:xfrm>
          <a:prstGeom prst="rect">
            <a:avLst/>
          </a:prstGeom>
          <a:noFill/>
        </p:spPr>
        <p:txBody>
          <a:bodyPr wrap="square" rtlCol="0">
            <a:spAutoFit/>
          </a:bodyPr>
          <a:lstStyle/>
          <a:p>
            <a:r>
              <a:rPr lang="en-US" sz="1600" b="1" dirty="0" smtClean="0"/>
              <a:t>Solvents</a:t>
            </a:r>
            <a:endParaRPr lang="en-US" sz="1600" b="1" dirty="0"/>
          </a:p>
        </p:txBody>
      </p:sp>
      <p:sp>
        <p:nvSpPr>
          <p:cNvPr id="27" name="TextBox 26"/>
          <p:cNvSpPr txBox="1"/>
          <p:nvPr/>
        </p:nvSpPr>
        <p:spPr>
          <a:xfrm>
            <a:off x="3505200" y="4419600"/>
            <a:ext cx="1295400" cy="338554"/>
          </a:xfrm>
          <a:prstGeom prst="rect">
            <a:avLst/>
          </a:prstGeom>
          <a:noFill/>
        </p:spPr>
        <p:txBody>
          <a:bodyPr wrap="square" rtlCol="0">
            <a:spAutoFit/>
          </a:bodyPr>
          <a:lstStyle/>
          <a:p>
            <a:r>
              <a:rPr lang="en-US" sz="1600" b="1" dirty="0" smtClean="0"/>
              <a:t>Waste Water</a:t>
            </a:r>
            <a:endParaRPr lang="en-US" sz="1600" b="1" dirty="0"/>
          </a:p>
        </p:txBody>
      </p:sp>
      <p:sp>
        <p:nvSpPr>
          <p:cNvPr id="28" name="TextBox 27"/>
          <p:cNvSpPr txBox="1"/>
          <p:nvPr/>
        </p:nvSpPr>
        <p:spPr>
          <a:xfrm>
            <a:off x="3581400" y="4800600"/>
            <a:ext cx="1524000" cy="307777"/>
          </a:xfrm>
          <a:prstGeom prst="rect">
            <a:avLst/>
          </a:prstGeom>
          <a:noFill/>
        </p:spPr>
        <p:txBody>
          <a:bodyPr wrap="square" rtlCol="0">
            <a:spAutoFit/>
          </a:bodyPr>
          <a:lstStyle/>
          <a:p>
            <a:r>
              <a:rPr lang="en-US" sz="1400" b="1" dirty="0" smtClean="0"/>
              <a:t>Pumping Stations</a:t>
            </a:r>
            <a:endParaRPr lang="en-US" sz="1400" b="1" dirty="0"/>
          </a:p>
        </p:txBody>
      </p:sp>
      <p:sp>
        <p:nvSpPr>
          <p:cNvPr id="29" name="TextBox 28"/>
          <p:cNvSpPr txBox="1"/>
          <p:nvPr/>
        </p:nvSpPr>
        <p:spPr>
          <a:xfrm rot="19951129">
            <a:off x="3662630" y="5156585"/>
            <a:ext cx="1295400" cy="338554"/>
          </a:xfrm>
          <a:prstGeom prst="rect">
            <a:avLst/>
          </a:prstGeom>
          <a:noFill/>
        </p:spPr>
        <p:txBody>
          <a:bodyPr wrap="square" rtlCol="0">
            <a:spAutoFit/>
          </a:bodyPr>
          <a:lstStyle/>
          <a:p>
            <a:r>
              <a:rPr lang="en-US" sz="1600" b="1" dirty="0" smtClean="0"/>
              <a:t>Noise - </a:t>
            </a:r>
            <a:endParaRPr lang="en-US" sz="1600" b="1" dirty="0"/>
          </a:p>
        </p:txBody>
      </p:sp>
      <p:sp>
        <p:nvSpPr>
          <p:cNvPr id="31" name="TextBox 30"/>
          <p:cNvSpPr txBox="1"/>
          <p:nvPr/>
        </p:nvSpPr>
        <p:spPr>
          <a:xfrm>
            <a:off x="2438400" y="4800600"/>
            <a:ext cx="1345519" cy="338554"/>
          </a:xfrm>
          <a:prstGeom prst="rect">
            <a:avLst/>
          </a:prstGeom>
          <a:noFill/>
        </p:spPr>
        <p:txBody>
          <a:bodyPr wrap="square" rtlCol="0">
            <a:spAutoFit/>
          </a:bodyPr>
          <a:lstStyle/>
          <a:p>
            <a:r>
              <a:rPr lang="en-US" sz="1600" b="1" dirty="0" smtClean="0"/>
              <a:t>microwaves</a:t>
            </a:r>
            <a:endParaRPr lang="en-US" sz="1600" b="1" dirty="0"/>
          </a:p>
        </p:txBody>
      </p:sp>
      <p:sp>
        <p:nvSpPr>
          <p:cNvPr id="30" name="TextBox 29"/>
          <p:cNvSpPr txBox="1"/>
          <p:nvPr/>
        </p:nvSpPr>
        <p:spPr>
          <a:xfrm>
            <a:off x="6858000" y="4343400"/>
            <a:ext cx="1752600" cy="646331"/>
          </a:xfrm>
          <a:prstGeom prst="rect">
            <a:avLst/>
          </a:prstGeom>
          <a:noFill/>
        </p:spPr>
        <p:txBody>
          <a:bodyPr wrap="square" rtlCol="0">
            <a:spAutoFit/>
          </a:bodyPr>
          <a:lstStyle/>
          <a:p>
            <a:r>
              <a:rPr lang="en-US" b="1" dirty="0" smtClean="0"/>
              <a:t>Vibrations and noise from</a:t>
            </a:r>
            <a:endParaRPr lang="en-US" b="1" dirty="0"/>
          </a:p>
        </p:txBody>
      </p:sp>
      <p:sp>
        <p:nvSpPr>
          <p:cNvPr id="32" name="TextBox 31"/>
          <p:cNvSpPr txBox="1"/>
          <p:nvPr/>
        </p:nvSpPr>
        <p:spPr>
          <a:xfrm>
            <a:off x="5105400" y="5257800"/>
            <a:ext cx="1600200" cy="369332"/>
          </a:xfrm>
          <a:prstGeom prst="rect">
            <a:avLst/>
          </a:prstGeom>
          <a:noFill/>
        </p:spPr>
        <p:txBody>
          <a:bodyPr wrap="square" rtlCol="0">
            <a:spAutoFit/>
          </a:bodyPr>
          <a:lstStyle/>
          <a:p>
            <a:r>
              <a:rPr lang="en-US" b="1" dirty="0" smtClean="0"/>
              <a:t>Air pollution</a:t>
            </a:r>
            <a:endParaRPr lang="en-US" b="1" dirty="0"/>
          </a:p>
        </p:txBody>
      </p:sp>
      <p:sp>
        <p:nvSpPr>
          <p:cNvPr id="33" name="TextBox 32"/>
          <p:cNvSpPr txBox="1"/>
          <p:nvPr/>
        </p:nvSpPr>
        <p:spPr>
          <a:xfrm>
            <a:off x="3962400" y="1295400"/>
            <a:ext cx="1295400" cy="461665"/>
          </a:xfrm>
          <a:prstGeom prst="rect">
            <a:avLst/>
          </a:prstGeom>
          <a:noFill/>
        </p:spPr>
        <p:txBody>
          <a:bodyPr wrap="square" rtlCol="0">
            <a:spAutoFit/>
          </a:bodyPr>
          <a:lstStyle/>
          <a:p>
            <a:r>
              <a:rPr lang="en-US" sz="1200" b="1" dirty="0" smtClean="0"/>
              <a:t>Noise –whistles , brakes, clanking </a:t>
            </a:r>
            <a:endParaRPr lang="en-US" sz="1200" b="1" dirty="0"/>
          </a:p>
        </p:txBody>
      </p:sp>
      <p:sp>
        <p:nvSpPr>
          <p:cNvPr id="34" name="TextBox 33"/>
          <p:cNvSpPr txBox="1"/>
          <p:nvPr/>
        </p:nvSpPr>
        <p:spPr>
          <a:xfrm>
            <a:off x="6172200" y="3048000"/>
            <a:ext cx="1219200" cy="646331"/>
          </a:xfrm>
          <a:prstGeom prst="rect">
            <a:avLst/>
          </a:prstGeom>
          <a:noFill/>
        </p:spPr>
        <p:txBody>
          <a:bodyPr wrap="square" rtlCol="0">
            <a:spAutoFit/>
          </a:bodyPr>
          <a:lstStyle/>
          <a:p>
            <a:r>
              <a:rPr lang="en-US" sz="1200" b="1" dirty="0" smtClean="0"/>
              <a:t>Neon, blinking, flashing, humming </a:t>
            </a:r>
            <a:endParaRPr lang="en-US" sz="1200" b="1" dirty="0"/>
          </a:p>
        </p:txBody>
      </p:sp>
      <p:sp>
        <p:nvSpPr>
          <p:cNvPr id="35" name="TextBox 34"/>
          <p:cNvSpPr txBox="1"/>
          <p:nvPr/>
        </p:nvSpPr>
        <p:spPr>
          <a:xfrm rot="19509276">
            <a:off x="4203780" y="5393466"/>
            <a:ext cx="838200" cy="307777"/>
          </a:xfrm>
          <a:prstGeom prst="rect">
            <a:avLst/>
          </a:prstGeom>
          <a:noFill/>
        </p:spPr>
        <p:txBody>
          <a:bodyPr wrap="square" rtlCol="0">
            <a:spAutoFit/>
          </a:bodyPr>
          <a:lstStyle/>
          <a:p>
            <a:r>
              <a:rPr lang="en-US" sz="1400" b="1" dirty="0" smtClean="0"/>
              <a:t>smells</a:t>
            </a:r>
            <a:endParaRPr lang="en-US" sz="1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249362"/>
          </a:xfrm>
        </p:spPr>
        <p:txBody>
          <a:bodyPr>
            <a:noAutofit/>
          </a:bodyPr>
          <a:lstStyle/>
          <a:p>
            <a:pPr algn="l"/>
            <a:r>
              <a:rPr lang="en-US" sz="2800" dirty="0" smtClean="0"/>
              <a:t/>
            </a:r>
            <a:br>
              <a:rPr lang="en-US" sz="2800" dirty="0" smtClean="0"/>
            </a:br>
            <a:r>
              <a:rPr lang="en-US" sz="2800" dirty="0" smtClean="0"/>
              <a:t>Public Infrastructure:</a:t>
            </a:r>
            <a:br>
              <a:rPr lang="en-US" sz="2800" dirty="0" smtClean="0"/>
            </a:br>
            <a:r>
              <a:rPr lang="en-US" sz="1800" b="1" dirty="0" smtClean="0"/>
              <a:t>What </a:t>
            </a:r>
            <a:r>
              <a:rPr lang="en-US" sz="1800" b="1" dirty="0" smtClean="0"/>
              <a:t>Is Essential Public Infrastructure?  </a:t>
            </a:r>
            <a:r>
              <a:rPr lang="en-US" sz="1400" dirty="0" smtClean="0"/>
              <a:t>Public Infrastructure </a:t>
            </a:r>
            <a:r>
              <a:rPr lang="en-US" sz="1400" dirty="0" smtClean="0"/>
              <a:t>are </a:t>
            </a:r>
            <a:r>
              <a:rPr lang="en-US" sz="1400" dirty="0" smtClean="0"/>
              <a:t>fundamental facilities and systems serving a country, city, or area, such as transportation and communication </a:t>
            </a:r>
            <a:r>
              <a:rPr lang="en-US" sz="1400" dirty="0" smtClean="0"/>
              <a:t>systems</a:t>
            </a:r>
            <a:r>
              <a:rPr lang="en-US" sz="1400" dirty="0" smtClean="0"/>
              <a:t>, power plants, and schools</a:t>
            </a:r>
            <a:r>
              <a:rPr lang="en-US" sz="2400" dirty="0" smtClean="0"/>
              <a:t>.</a:t>
            </a:r>
            <a:br>
              <a:rPr lang="en-US" sz="2400" dirty="0" smtClean="0"/>
            </a:br>
            <a:endParaRPr lang="en-US" sz="2400" dirty="0"/>
          </a:p>
        </p:txBody>
      </p:sp>
      <p:sp>
        <p:nvSpPr>
          <p:cNvPr id="5" name="Content Placeholder 4"/>
          <p:cNvSpPr>
            <a:spLocks noGrp="1"/>
          </p:cNvSpPr>
          <p:nvPr>
            <p:ph idx="1"/>
          </p:nvPr>
        </p:nvSpPr>
        <p:spPr>
          <a:xfrm>
            <a:off x="457200" y="1600200"/>
            <a:ext cx="8305800" cy="4876800"/>
          </a:xfrm>
        </p:spPr>
        <p:txBody>
          <a:bodyPr>
            <a:normAutofit lnSpcReduction="10000"/>
          </a:bodyPr>
          <a:lstStyle/>
          <a:p>
            <a:pPr algn="just"/>
            <a:r>
              <a:rPr lang="en-US" sz="1600" dirty="0" smtClean="0"/>
              <a:t>The Westside bears a disproportionate  (uneven or unfair) share of the burden of </a:t>
            </a:r>
            <a:r>
              <a:rPr lang="en-US" sz="1600" b="1" dirty="0" smtClean="0"/>
              <a:t>essential public infrastructure.  </a:t>
            </a:r>
            <a:r>
              <a:rPr lang="en-US" sz="1600" dirty="0" smtClean="0"/>
              <a:t>Essential public infrastructure  on the Westside includes:</a:t>
            </a:r>
          </a:p>
          <a:p>
            <a:pPr algn="just">
              <a:buNone/>
            </a:pPr>
            <a:endParaRPr lang="en-US" sz="1600" dirty="0" smtClean="0"/>
          </a:p>
          <a:p>
            <a:pPr algn="just">
              <a:buFont typeface="+mj-lt"/>
              <a:buAutoNum type="arabicPeriod"/>
            </a:pPr>
            <a:r>
              <a:rPr lang="en-US" sz="1600" dirty="0" smtClean="0"/>
              <a:t>Major transportation thoroughfares – I-35, I-670, Southwest Boulevard, Southwest Trafficway, 31</a:t>
            </a:r>
            <a:r>
              <a:rPr lang="en-US" sz="1600" baseline="30000" dirty="0" smtClean="0"/>
              <a:t>st</a:t>
            </a:r>
            <a:r>
              <a:rPr lang="en-US" sz="1600" dirty="0" smtClean="0"/>
              <a:t> Street, Broadway,  Jarboe Street. Summit Street, (approximately 1 million vehicles a week)</a:t>
            </a:r>
          </a:p>
          <a:p>
            <a:pPr algn="just">
              <a:buFont typeface="+mj-lt"/>
              <a:buAutoNum type="arabicPeriod"/>
            </a:pPr>
            <a:r>
              <a:rPr lang="en-US" sz="1600" dirty="0" smtClean="0"/>
              <a:t>Railroad lines and yards (Kansas City Terminal Railroad, Union Pacific, BNSF et al)</a:t>
            </a:r>
          </a:p>
          <a:p>
            <a:pPr algn="just">
              <a:buFont typeface="+mj-lt"/>
              <a:buAutoNum type="arabicPeriod"/>
            </a:pPr>
            <a:r>
              <a:rPr lang="en-US" sz="1600" dirty="0" smtClean="0"/>
              <a:t>Turkey Creek Water pumping station (KCMO) </a:t>
            </a:r>
          </a:p>
          <a:p>
            <a:pPr algn="just">
              <a:buFont typeface="+mj-lt"/>
              <a:buAutoNum type="arabicPeriod"/>
            </a:pPr>
            <a:r>
              <a:rPr lang="en-US" sz="1600" dirty="0" smtClean="0"/>
              <a:t>Waste water treatment &amp; pumping stations  (the stuff you put down your sinks and toilettes  is pumped to treatment facilities)</a:t>
            </a:r>
          </a:p>
          <a:p>
            <a:pPr algn="just">
              <a:buFont typeface="+mj-lt"/>
              <a:buAutoNum type="arabicPeriod"/>
            </a:pPr>
            <a:r>
              <a:rPr lang="en-US" sz="1600" dirty="0" smtClean="0"/>
              <a:t> Natural gas pumping stations (Missouri Gas Energy)</a:t>
            </a:r>
          </a:p>
          <a:p>
            <a:pPr algn="just">
              <a:buFont typeface="+mj-lt"/>
              <a:buAutoNum type="arabicPeriod"/>
            </a:pPr>
            <a:r>
              <a:rPr lang="en-US" sz="1600" dirty="0" smtClean="0"/>
              <a:t> Electrical substation (Kansas City Power &amp; Light)</a:t>
            </a:r>
          </a:p>
          <a:p>
            <a:pPr algn="just">
              <a:buFont typeface="+mj-lt"/>
              <a:buAutoNum type="arabicPeriod"/>
            </a:pPr>
            <a:r>
              <a:rPr lang="en-US" sz="1600" dirty="0" smtClean="0"/>
              <a:t>Telephone and cable boxes, underground fiber optic cable </a:t>
            </a:r>
          </a:p>
          <a:p>
            <a:pPr algn="just">
              <a:buNone/>
            </a:pPr>
            <a:r>
              <a:rPr lang="en-US" sz="1600" b="1" dirty="0" smtClean="0"/>
              <a:t>Social Infrastructure </a:t>
            </a:r>
            <a:r>
              <a:rPr lang="en-US" sz="1600" dirty="0" smtClean="0"/>
              <a:t>includes:</a:t>
            </a:r>
          </a:p>
          <a:p>
            <a:pPr algn="just">
              <a:buNone/>
            </a:pPr>
            <a:r>
              <a:rPr lang="en-US" sz="1600" dirty="0" smtClean="0"/>
              <a:t>Schools</a:t>
            </a:r>
            <a:r>
              <a:rPr lang="en-US" sz="1600" dirty="0" smtClean="0"/>
              <a:t>, hospitals, clinics.  Hospitals and clinics contain bio-hazards along with hazardous risks such as x-ray  or scanning equipment</a:t>
            </a:r>
          </a:p>
          <a:p>
            <a:pPr algn="just">
              <a:buNone/>
            </a:pPr>
            <a:endParaRPr lang="en-US" sz="1600" dirty="0" smtClean="0"/>
          </a:p>
          <a:p>
            <a:pPr algn="just">
              <a:buNone/>
            </a:pPr>
            <a:r>
              <a:rPr lang="en-US" sz="1600" dirty="0" smtClean="0"/>
              <a:t>Please note – this list is not complete.</a:t>
            </a:r>
          </a:p>
          <a:p>
            <a:pPr algn="just">
              <a:buNone/>
            </a:pP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505200" cy="639762"/>
          </a:xfrm>
        </p:spPr>
        <p:txBody>
          <a:bodyPr>
            <a:normAutofit/>
          </a:bodyPr>
          <a:lstStyle/>
          <a:p>
            <a:pPr algn="l"/>
            <a:r>
              <a:rPr lang="en-US" sz="1800" b="1" u="sng" dirty="0" smtClean="0"/>
              <a:t>Essential Public Infrastructure</a:t>
            </a:r>
            <a:endParaRPr lang="en-US" sz="1800" b="1" u="sng" dirty="0"/>
          </a:p>
        </p:txBody>
      </p:sp>
      <p:pic>
        <p:nvPicPr>
          <p:cNvPr id="6" name="Picture 5" descr="P3250945.JPG"/>
          <p:cNvPicPr>
            <a:picLocks noChangeAspect="1"/>
          </p:cNvPicPr>
          <p:nvPr/>
        </p:nvPicPr>
        <p:blipFill>
          <a:blip r:embed="rId3" cstate="print">
            <a:lum bright="10000"/>
          </a:blip>
          <a:stretch>
            <a:fillRect/>
          </a:stretch>
        </p:blipFill>
        <p:spPr>
          <a:xfrm>
            <a:off x="152399" y="3048000"/>
            <a:ext cx="4416213" cy="3105150"/>
          </a:xfrm>
          <a:prstGeom prst="rect">
            <a:avLst/>
          </a:prstGeom>
        </p:spPr>
      </p:pic>
      <p:sp>
        <p:nvSpPr>
          <p:cNvPr id="7" name="TextBox 6"/>
          <p:cNvSpPr txBox="1"/>
          <p:nvPr/>
        </p:nvSpPr>
        <p:spPr>
          <a:xfrm>
            <a:off x="381000" y="914400"/>
            <a:ext cx="3505200" cy="2031325"/>
          </a:xfrm>
          <a:prstGeom prst="rect">
            <a:avLst/>
          </a:prstGeom>
          <a:noFill/>
        </p:spPr>
        <p:txBody>
          <a:bodyPr wrap="square" rtlCol="0">
            <a:spAutoFit/>
          </a:bodyPr>
          <a:lstStyle/>
          <a:p>
            <a:r>
              <a:rPr lang="en-US" b="1" dirty="0" smtClean="0"/>
              <a:t>Transportation infrastructure</a:t>
            </a:r>
            <a:r>
              <a:rPr lang="en-US" dirty="0" smtClean="0"/>
              <a:t>:</a:t>
            </a:r>
          </a:p>
          <a:p>
            <a:pPr>
              <a:buFont typeface="Wingdings" pitchFamily="2" charset="2"/>
              <a:buChar char="ü"/>
            </a:pPr>
            <a:r>
              <a:rPr lang="en-US" dirty="0" smtClean="0"/>
              <a:t>Highways,  Federal and State</a:t>
            </a:r>
          </a:p>
          <a:p>
            <a:pPr>
              <a:buFont typeface="Wingdings" pitchFamily="2" charset="2"/>
              <a:buChar char="ü"/>
            </a:pPr>
            <a:r>
              <a:rPr lang="en-US" dirty="0" smtClean="0"/>
              <a:t>Streets and </a:t>
            </a:r>
            <a:r>
              <a:rPr lang="en-US" dirty="0" smtClean="0"/>
              <a:t>Roads</a:t>
            </a:r>
            <a:endParaRPr lang="en-US" dirty="0" smtClean="0"/>
          </a:p>
          <a:p>
            <a:pPr>
              <a:buFont typeface="Wingdings" pitchFamily="2" charset="2"/>
              <a:buChar char="ü"/>
            </a:pPr>
            <a:r>
              <a:rPr lang="en-US" dirty="0" smtClean="0"/>
              <a:t>Railroad tracks, </a:t>
            </a:r>
            <a:r>
              <a:rPr lang="en-US" dirty="0" smtClean="0"/>
              <a:t>rail </a:t>
            </a:r>
            <a:r>
              <a:rPr lang="en-US" dirty="0" smtClean="0"/>
              <a:t>yards</a:t>
            </a:r>
          </a:p>
          <a:p>
            <a:pPr>
              <a:buFont typeface="Wingdings" pitchFamily="2" charset="2"/>
              <a:buChar char="ü"/>
            </a:pPr>
            <a:r>
              <a:rPr lang="en-US" dirty="0" smtClean="0"/>
              <a:t>Bridges</a:t>
            </a:r>
            <a:endParaRPr lang="en-US" dirty="0" smtClean="0"/>
          </a:p>
          <a:p>
            <a:pPr>
              <a:buFont typeface="Wingdings" pitchFamily="2" charset="2"/>
              <a:buChar char="ü"/>
            </a:pPr>
            <a:r>
              <a:rPr lang="en-US" dirty="0" smtClean="0"/>
              <a:t>Public transportation facilities</a:t>
            </a:r>
          </a:p>
          <a:p>
            <a:pPr>
              <a:buFont typeface="Wingdings" pitchFamily="2" charset="2"/>
              <a:buChar char="ü"/>
            </a:pPr>
            <a:endParaRPr lang="en-US" dirty="0"/>
          </a:p>
        </p:txBody>
      </p:sp>
      <p:pic>
        <p:nvPicPr>
          <p:cNvPr id="12" name="Picture 11" descr="P3250916.JPG"/>
          <p:cNvPicPr>
            <a:picLocks noChangeAspect="1"/>
          </p:cNvPicPr>
          <p:nvPr/>
        </p:nvPicPr>
        <p:blipFill>
          <a:blip r:embed="rId4" cstate="print"/>
          <a:srcRect b="8308"/>
          <a:stretch>
            <a:fillRect/>
          </a:stretch>
        </p:blipFill>
        <p:spPr>
          <a:xfrm>
            <a:off x="6248400" y="2895600"/>
            <a:ext cx="2600993" cy="1788676"/>
          </a:xfrm>
          <a:prstGeom prst="rect">
            <a:avLst/>
          </a:prstGeom>
        </p:spPr>
      </p:pic>
      <p:pic>
        <p:nvPicPr>
          <p:cNvPr id="13" name="Picture 12" descr="P3100702.JPG"/>
          <p:cNvPicPr>
            <a:picLocks noChangeAspect="1"/>
          </p:cNvPicPr>
          <p:nvPr/>
        </p:nvPicPr>
        <p:blipFill>
          <a:blip r:embed="rId5" cstate="print">
            <a:lum bright="10000"/>
          </a:blip>
          <a:srcRect t="17632"/>
          <a:stretch>
            <a:fillRect/>
          </a:stretch>
        </p:blipFill>
        <p:spPr>
          <a:xfrm>
            <a:off x="4800600" y="457199"/>
            <a:ext cx="3845737" cy="2375731"/>
          </a:xfrm>
          <a:prstGeom prst="rect">
            <a:avLst/>
          </a:prstGeom>
        </p:spPr>
      </p:pic>
      <p:pic>
        <p:nvPicPr>
          <p:cNvPr id="11" name="Picture 10" descr="P3100631.JPG"/>
          <p:cNvPicPr>
            <a:picLocks noChangeAspect="1"/>
          </p:cNvPicPr>
          <p:nvPr/>
        </p:nvPicPr>
        <p:blipFill>
          <a:blip r:embed="rId6" cstate="print"/>
          <a:stretch>
            <a:fillRect/>
          </a:stretch>
        </p:blipFill>
        <p:spPr>
          <a:xfrm>
            <a:off x="4800600" y="4495800"/>
            <a:ext cx="1991393" cy="149354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3100690.JPG"/>
          <p:cNvPicPr>
            <a:picLocks noChangeAspect="1"/>
          </p:cNvPicPr>
          <p:nvPr/>
        </p:nvPicPr>
        <p:blipFill>
          <a:blip r:embed="rId3" cstate="print"/>
          <a:stretch>
            <a:fillRect/>
          </a:stretch>
        </p:blipFill>
        <p:spPr>
          <a:xfrm flipH="1">
            <a:off x="228600" y="1219200"/>
            <a:ext cx="1356392" cy="1017294"/>
          </a:xfrm>
          <a:prstGeom prst="rect">
            <a:avLst/>
          </a:prstGeom>
        </p:spPr>
      </p:pic>
      <p:pic>
        <p:nvPicPr>
          <p:cNvPr id="8" name="Picture 7" descr="P3100722_edited.JPG"/>
          <p:cNvPicPr>
            <a:picLocks noChangeAspect="1"/>
          </p:cNvPicPr>
          <p:nvPr/>
        </p:nvPicPr>
        <p:blipFill>
          <a:blip r:embed="rId4" cstate="print"/>
          <a:stretch>
            <a:fillRect/>
          </a:stretch>
        </p:blipFill>
        <p:spPr>
          <a:xfrm>
            <a:off x="2667000" y="228600"/>
            <a:ext cx="6096000" cy="3211212"/>
          </a:xfrm>
          <a:prstGeom prst="rect">
            <a:avLst/>
          </a:prstGeom>
        </p:spPr>
      </p:pic>
      <p:pic>
        <p:nvPicPr>
          <p:cNvPr id="5" name="Picture 4" descr="P3100688.JPG"/>
          <p:cNvPicPr>
            <a:picLocks noChangeAspect="1"/>
          </p:cNvPicPr>
          <p:nvPr/>
        </p:nvPicPr>
        <p:blipFill>
          <a:blip r:embed="rId5" cstate="print">
            <a:lum bright="10000"/>
          </a:blip>
          <a:stretch>
            <a:fillRect/>
          </a:stretch>
        </p:blipFill>
        <p:spPr>
          <a:xfrm>
            <a:off x="304800" y="4419600"/>
            <a:ext cx="2880392" cy="2160294"/>
          </a:xfrm>
          <a:prstGeom prst="rect">
            <a:avLst/>
          </a:prstGeom>
        </p:spPr>
      </p:pic>
      <p:sp>
        <p:nvSpPr>
          <p:cNvPr id="2" name="Title 1"/>
          <p:cNvSpPr>
            <a:spLocks noGrp="1"/>
          </p:cNvSpPr>
          <p:nvPr>
            <p:ph type="title"/>
          </p:nvPr>
        </p:nvSpPr>
        <p:spPr>
          <a:xfrm>
            <a:off x="2667000" y="228600"/>
            <a:ext cx="6019800" cy="1219200"/>
          </a:xfrm>
        </p:spPr>
        <p:txBody>
          <a:bodyPr vert="horz">
            <a:normAutofit/>
          </a:bodyPr>
          <a:lstStyle/>
          <a:p>
            <a:pPr algn="l"/>
            <a:r>
              <a:rPr lang="en-US" sz="2000" b="1" dirty="0" smtClean="0">
                <a:effectLst>
                  <a:outerShdw blurRad="38100" dist="38100" dir="2700000" algn="tl">
                    <a:srgbClr val="000000">
                      <a:alpha val="43137"/>
                    </a:srgbClr>
                  </a:outerShdw>
                </a:effectLst>
              </a:rPr>
              <a:t>The Westside can experience 1,000,000 (one million+) vehicles per month</a:t>
            </a:r>
            <a:br>
              <a:rPr lang="en-US" sz="2000" b="1" dirty="0" smtClean="0">
                <a:effectLst>
                  <a:outerShdw blurRad="38100" dist="38100" dir="2700000" algn="tl">
                    <a:srgbClr val="000000">
                      <a:alpha val="43137"/>
                    </a:srgbClr>
                  </a:outerShdw>
                </a:effectLst>
              </a:rPr>
            </a:br>
            <a:endParaRPr lang="en-US"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rot="5400000">
            <a:off x="-1409701" y="1866900"/>
            <a:ext cx="5715002" cy="2438401"/>
          </a:xfrm>
        </p:spPr>
        <p:txBody>
          <a:bodyPr vert="vert270">
            <a:normAutofit lnSpcReduction="10000"/>
          </a:bodyPr>
          <a:lstStyle/>
          <a:p>
            <a:pPr algn="ctr">
              <a:lnSpc>
                <a:spcPct val="200000"/>
              </a:lnSpc>
              <a:buNone/>
            </a:pPr>
            <a:r>
              <a:rPr lang="en-US" sz="2000" b="1" dirty="0" smtClean="0">
                <a:effectLst>
                  <a:outerShdw blurRad="38100" dist="38100" dir="2700000" algn="tl">
                    <a:srgbClr val="000000">
                      <a:alpha val="43137"/>
                    </a:srgbClr>
                  </a:outerShdw>
                </a:effectLst>
                <a:latin typeface="Arial" pitchFamily="34" charset="0"/>
                <a:cs typeface="Arial" pitchFamily="34" charset="0"/>
              </a:rPr>
              <a:t>I-35 </a:t>
            </a:r>
          </a:p>
          <a:p>
            <a:pPr algn="r">
              <a:lnSpc>
                <a:spcPct val="200000"/>
              </a:lnSpc>
              <a:buNone/>
            </a:pPr>
            <a:r>
              <a:rPr lang="en-US" sz="2000" b="1" dirty="0" smtClean="0">
                <a:effectLst>
                  <a:outerShdw blurRad="38100" dist="38100" dir="2700000" algn="tl">
                    <a:srgbClr val="000000">
                      <a:alpha val="43137"/>
                    </a:srgbClr>
                  </a:outerShdw>
                </a:effectLst>
                <a:latin typeface="Arial" pitchFamily="34" charset="0"/>
                <a:cs typeface="Arial" pitchFamily="34" charset="0"/>
              </a:rPr>
              <a:t>I-670</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Broadway</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State Line Road</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Southwest Blvd.</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Southwest Tfwy</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Jarboe Street</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Summit Street</a:t>
            </a:r>
            <a:br>
              <a:rPr lang="en-US" sz="2000" b="1" dirty="0" smtClean="0">
                <a:effectLst>
                  <a:outerShdw blurRad="38100" dist="38100" dir="2700000" algn="tl">
                    <a:srgbClr val="000000">
                      <a:alpha val="43137"/>
                    </a:srgbClr>
                  </a:outerShdw>
                </a:effectLst>
                <a:latin typeface="Arial" pitchFamily="34" charset="0"/>
                <a:cs typeface="Arial" pitchFamily="34" charset="0"/>
              </a:rPr>
            </a:br>
            <a:r>
              <a:rPr lang="en-US" sz="2000" b="1" dirty="0" smtClean="0">
                <a:effectLst>
                  <a:outerShdw blurRad="38100" dist="38100" dir="2700000" algn="tl">
                    <a:srgbClr val="000000">
                      <a:alpha val="43137"/>
                    </a:srgbClr>
                  </a:outerShdw>
                </a:effectLst>
                <a:latin typeface="Arial" pitchFamily="34" charset="0"/>
                <a:cs typeface="Arial" pitchFamily="34" charset="0"/>
              </a:rPr>
              <a:t>31</a:t>
            </a:r>
            <a:r>
              <a:rPr lang="en-US" sz="2000" b="1" baseline="30000" dirty="0" smtClean="0">
                <a:effectLst>
                  <a:outerShdw blurRad="38100" dist="38100" dir="2700000" algn="tl">
                    <a:srgbClr val="000000">
                      <a:alpha val="43137"/>
                    </a:srgbClr>
                  </a:outerShdw>
                </a:effectLst>
                <a:latin typeface="Arial" pitchFamily="34" charset="0"/>
                <a:cs typeface="Arial" pitchFamily="34" charset="0"/>
              </a:rPr>
              <a:t>st</a:t>
            </a:r>
            <a:r>
              <a:rPr lang="en-US" sz="2000" b="1" dirty="0" smtClean="0">
                <a:effectLst>
                  <a:outerShdw blurRad="38100" dist="38100" dir="2700000" algn="tl">
                    <a:srgbClr val="000000">
                      <a:alpha val="43137"/>
                    </a:srgbClr>
                  </a:outerShdw>
                </a:effectLst>
                <a:latin typeface="Arial" pitchFamily="34" charset="0"/>
                <a:cs typeface="Arial" pitchFamily="34" charset="0"/>
              </a:rPr>
              <a:t> Street</a:t>
            </a:r>
            <a:endParaRPr lang="en-US" sz="2000" dirty="0">
              <a:latin typeface="Arial" pitchFamily="34" charset="0"/>
              <a:cs typeface="Arial" pitchFamily="34" charset="0"/>
            </a:endParaRPr>
          </a:p>
        </p:txBody>
      </p:sp>
      <p:pic>
        <p:nvPicPr>
          <p:cNvPr id="4" name="Picture 3" descr="P3080512.JPG"/>
          <p:cNvPicPr>
            <a:picLocks noChangeAspect="1"/>
          </p:cNvPicPr>
          <p:nvPr/>
        </p:nvPicPr>
        <p:blipFill>
          <a:blip r:embed="rId6" cstate="print"/>
          <a:stretch>
            <a:fillRect/>
          </a:stretch>
        </p:blipFill>
        <p:spPr>
          <a:xfrm>
            <a:off x="6096000" y="3276600"/>
            <a:ext cx="1965992" cy="1474494"/>
          </a:xfrm>
          <a:prstGeom prst="rect">
            <a:avLst/>
          </a:prstGeom>
        </p:spPr>
      </p:pic>
      <p:pic>
        <p:nvPicPr>
          <p:cNvPr id="12" name="Picture 11" descr="P3250940.JPG"/>
          <p:cNvPicPr>
            <a:picLocks noChangeAspect="1"/>
          </p:cNvPicPr>
          <p:nvPr/>
        </p:nvPicPr>
        <p:blipFill>
          <a:blip r:embed="rId7" cstate="print"/>
          <a:srcRect l="9115" t="21040"/>
          <a:stretch>
            <a:fillRect/>
          </a:stretch>
        </p:blipFill>
        <p:spPr>
          <a:xfrm>
            <a:off x="3276600" y="3505200"/>
            <a:ext cx="2514600" cy="1638498"/>
          </a:xfrm>
          <a:prstGeom prst="rect">
            <a:avLst/>
          </a:prstGeom>
        </p:spPr>
      </p:pic>
      <p:pic>
        <p:nvPicPr>
          <p:cNvPr id="13" name="Picture 12" descr="P3100729.JPG"/>
          <p:cNvPicPr>
            <a:picLocks noChangeAspect="1"/>
          </p:cNvPicPr>
          <p:nvPr/>
        </p:nvPicPr>
        <p:blipFill>
          <a:blip r:embed="rId8" cstate="print"/>
          <a:srcRect b="41482"/>
          <a:stretch>
            <a:fillRect/>
          </a:stretch>
        </p:blipFill>
        <p:spPr>
          <a:xfrm>
            <a:off x="4572000" y="5105400"/>
            <a:ext cx="3439193" cy="1509405"/>
          </a:xfrm>
          <a:prstGeom prst="rect">
            <a:avLst/>
          </a:prstGeom>
        </p:spPr>
      </p:pic>
      <p:pic>
        <p:nvPicPr>
          <p:cNvPr id="9" name="Picture 8" descr="P3080543.JPG"/>
          <p:cNvPicPr>
            <a:picLocks noChangeAspect="1"/>
          </p:cNvPicPr>
          <p:nvPr/>
        </p:nvPicPr>
        <p:blipFill>
          <a:blip r:embed="rId9" cstate="print"/>
          <a:srcRect l="27002" t="41482" b="22019"/>
          <a:stretch>
            <a:fillRect/>
          </a:stretch>
        </p:blipFill>
        <p:spPr>
          <a:xfrm>
            <a:off x="6324600" y="4648200"/>
            <a:ext cx="2438400" cy="914400"/>
          </a:xfrm>
          <a:prstGeom prst="rect">
            <a:avLst/>
          </a:prstGeom>
        </p:spPr>
      </p:pic>
      <p:pic>
        <p:nvPicPr>
          <p:cNvPr id="10" name="Picture 9" descr="P3080536.JPG"/>
          <p:cNvPicPr>
            <a:picLocks noChangeAspect="1"/>
          </p:cNvPicPr>
          <p:nvPr/>
        </p:nvPicPr>
        <p:blipFill>
          <a:blip r:embed="rId10" cstate="print"/>
          <a:srcRect t="13937" r="16378"/>
          <a:stretch>
            <a:fillRect/>
          </a:stretch>
        </p:blipFill>
        <p:spPr>
          <a:xfrm>
            <a:off x="3200400" y="5105400"/>
            <a:ext cx="1905000" cy="990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noAutofit/>
          </a:bodyPr>
          <a:lstStyle/>
          <a:p>
            <a:pPr algn="l"/>
            <a:r>
              <a:rPr lang="en-US" sz="2400" b="1" dirty="0" smtClean="0"/>
              <a:t>The Air That We Breath</a:t>
            </a:r>
            <a:br>
              <a:rPr lang="en-US" sz="2400" b="1" dirty="0" smtClean="0"/>
            </a:br>
            <a:r>
              <a:rPr lang="en-US" sz="2400" b="1" dirty="0" smtClean="0"/>
              <a:t>Environmental Stressors of the Highway</a:t>
            </a:r>
            <a:br>
              <a:rPr lang="en-US" sz="2400" b="1" dirty="0" smtClean="0"/>
            </a:br>
            <a:r>
              <a:rPr lang="en-US" sz="2400" b="1" dirty="0" smtClean="0"/>
              <a:t> and Road Systems on the Westside- </a:t>
            </a:r>
            <a:endParaRPr lang="en-US" sz="2400" b="1" dirty="0"/>
          </a:p>
        </p:txBody>
      </p:sp>
      <p:sp>
        <p:nvSpPr>
          <p:cNvPr id="3" name="Content Placeholder 2"/>
          <p:cNvSpPr>
            <a:spLocks noGrp="1"/>
          </p:cNvSpPr>
          <p:nvPr>
            <p:ph idx="1"/>
          </p:nvPr>
        </p:nvSpPr>
        <p:spPr/>
        <p:txBody>
          <a:bodyPr>
            <a:normAutofit/>
          </a:bodyPr>
          <a:lstStyle/>
          <a:p>
            <a:pPr algn="just"/>
            <a:r>
              <a:rPr lang="en-US" sz="1600" dirty="0" smtClean="0"/>
              <a:t>Air pollution </a:t>
            </a:r>
          </a:p>
          <a:p>
            <a:pPr algn="just"/>
            <a:r>
              <a:rPr lang="en-US" sz="1600" dirty="0" smtClean="0"/>
              <a:t>(Those pollutants included: ozone, particulate matter, Elemental carbon  sulfur dioxide, nitrogen dioxide, carbon monoxide, and lead.</a:t>
            </a:r>
          </a:p>
          <a:p>
            <a:pPr algn="just"/>
            <a:r>
              <a:rPr lang="en-US" sz="1600" dirty="0" smtClean="0"/>
              <a:t>Gasoline - Evaporation of gasoline from fuel systems while cars are running contributes to smog which can form ‘ozone’.  Ground-level ozone is an </a:t>
            </a:r>
            <a:r>
              <a:rPr lang="en-US" sz="1600" dirty="0" smtClean="0">
                <a:hlinkClick r:id="rId3" action="ppaction://hlinkfile" tooltip="Air pollution"/>
              </a:rPr>
              <a:t>air pollutant</a:t>
            </a:r>
            <a:r>
              <a:rPr lang="en-US" sz="1600" dirty="0" smtClean="0"/>
              <a:t> with harmful effects on the respiratory systems </a:t>
            </a:r>
          </a:p>
          <a:p>
            <a:pPr algn="just"/>
            <a:r>
              <a:rPr lang="en-US" sz="1600" dirty="0" smtClean="0"/>
              <a:t>Diesel [diesel exhaust particulate (DEP)]</a:t>
            </a:r>
          </a:p>
          <a:p>
            <a:pPr algn="just"/>
            <a:r>
              <a:rPr lang="en-US" sz="1600" dirty="0" smtClean="0"/>
              <a:t>Tire particles (particulate matter) Associations have been found between </a:t>
            </a:r>
          </a:p>
          <a:p>
            <a:pPr algn="just"/>
            <a:r>
              <a:rPr lang="en-US" sz="1600" dirty="0" smtClean="0"/>
              <a:t>day-to-day inhalable particulate air pollution and increased</a:t>
            </a:r>
          </a:p>
          <a:p>
            <a:pPr algn="just"/>
            <a:r>
              <a:rPr lang="en-US" sz="1600" dirty="0" smtClean="0"/>
              <a:t>risk of various adverse health outcomes, including cardiopulmonary</a:t>
            </a:r>
          </a:p>
          <a:p>
            <a:pPr algn="just"/>
            <a:r>
              <a:rPr lang="en-US" sz="1600" dirty="0" smtClean="0"/>
              <a:t> mortality and respiratory health problems from emissions</a:t>
            </a:r>
          </a:p>
          <a:p>
            <a:endParaRPr lang="en-US" dirty="0"/>
          </a:p>
        </p:txBody>
      </p:sp>
      <p:pic>
        <p:nvPicPr>
          <p:cNvPr id="5" name="Picture 4" descr="21716838.png"/>
          <p:cNvPicPr>
            <a:picLocks noChangeAspect="1"/>
          </p:cNvPicPr>
          <p:nvPr/>
        </p:nvPicPr>
        <p:blipFill>
          <a:blip r:embed="rId4"/>
          <a:stretch>
            <a:fillRect/>
          </a:stretch>
        </p:blipFill>
        <p:spPr>
          <a:xfrm>
            <a:off x="6096000" y="2895600"/>
            <a:ext cx="2735960" cy="3276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3468</TotalTime>
  <Words>2089</Words>
  <Application>Microsoft Office PowerPoint</Application>
  <PresentationFormat>On-screen Show (4:3)</PresentationFormat>
  <Paragraphs>319</Paragraphs>
  <Slides>29</Slides>
  <Notes>29</Notes>
  <HiddenSlides>0</HiddenSlides>
  <MMClips>7</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The Westside Says “NO” To KCP&amp;L’s  2nd Electrical Substation</vt:lpstr>
      <vt:lpstr>Slide 2</vt:lpstr>
      <vt:lpstr>Inequitable Distribution of  Environmental Burdens</vt:lpstr>
      <vt:lpstr>What do we mean by ‘stressors’?</vt:lpstr>
      <vt:lpstr>Westside Neighborhood Environmental Issues</vt:lpstr>
      <vt:lpstr> Public Infrastructure: What Is Essential Public Infrastructure?  Public Infrastructure are fundamental facilities and systems serving a country, city, or area, such as transportation and communication systems, power plants, and schools. </vt:lpstr>
      <vt:lpstr>Essential Public Infrastructure</vt:lpstr>
      <vt:lpstr>The Westside can experience 1,000,000 (one million+) vehicles per month </vt:lpstr>
      <vt:lpstr>The Air That We Breath Environmental Stressors of the Highway  and Road Systems on the Westside- </vt:lpstr>
      <vt:lpstr>Railroads are environmental hazards and stressors</vt:lpstr>
      <vt:lpstr>Essential Public Infrastructure .</vt:lpstr>
      <vt:lpstr>Essential Public Infrastructure </vt:lpstr>
      <vt:lpstr>Slide 13</vt:lpstr>
      <vt:lpstr>Essential Public Infrastructure  </vt:lpstr>
      <vt:lpstr>Radio Waves, Microwaves are all environmental risk factors and stressors ; they contribute to visual blight</vt:lpstr>
      <vt:lpstr>Fleet Management</vt:lpstr>
      <vt:lpstr>Toxins &amp; Chemical Combustibles</vt:lpstr>
      <vt:lpstr>Combustible Organics</vt:lpstr>
      <vt:lpstr>Blight is an environmental stressor</vt:lpstr>
      <vt:lpstr>Environmental Stressors &amp; hazards can include bars and nightclubs and liquor stores</vt:lpstr>
      <vt:lpstr>Slide 21</vt:lpstr>
      <vt:lpstr>Slide 22</vt:lpstr>
      <vt:lpstr>Environmental Justice &amp; Pollution</vt:lpstr>
      <vt:lpstr>Westside Air Quality – it’s not just the highways and streets </vt:lpstr>
      <vt:lpstr>Slide 25</vt:lpstr>
      <vt:lpstr>Slide 26</vt:lpstr>
      <vt:lpstr>Slide 27</vt:lpstr>
      <vt:lpstr>Slide 28</vt:lpstr>
      <vt:lpstr>Who To Contact -Tell Them “NO”</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Blight is an environmental stressor</dc:title>
  <dc:creator> </dc:creator>
  <cp:lastModifiedBy> </cp:lastModifiedBy>
  <cp:revision>282</cp:revision>
  <dcterms:created xsi:type="dcterms:W3CDTF">2009-05-09T01:21:55Z</dcterms:created>
  <dcterms:modified xsi:type="dcterms:W3CDTF">2009-06-17T14:25:09Z</dcterms:modified>
</cp:coreProperties>
</file>